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notesSlides/notesSlide3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18.xml" ContentType="application/vnd.openxmlformats-officedocument.themeOverride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19.xml" ContentType="application/vnd.openxmlformats-officedocument.themeOverride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Override13.xml" ContentType="application/vnd.openxmlformats-officedocument.themeOverrid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56" r:id="rId6"/>
    <p:sldMasterId id="2147483768" r:id="rId7"/>
    <p:sldMasterId id="2147483780" r:id="rId8"/>
  </p:sldMasterIdLst>
  <p:notesMasterIdLst>
    <p:notesMasterId r:id="rId76"/>
  </p:notesMasterIdLst>
  <p:sldIdLst>
    <p:sldId id="256" r:id="rId9"/>
    <p:sldId id="258" r:id="rId10"/>
    <p:sldId id="257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4" r:id="rId75"/>
  </p:sldIdLst>
  <p:sldSz cx="9144000" cy="6858000" type="screen4x3"/>
  <p:notesSz cx="7024688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sto" initials="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928"/>
        <p:guide pos="221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0"/>
  <c:chart>
    <c:title>
      <c:tx>
        <c:rich>
          <a:bodyPr/>
          <a:lstStyle/>
          <a:p>
            <a:pPr>
              <a:defRPr sz="1100">
                <a:latin typeface="Macedonian Helv" pitchFamily="34" charset="0"/>
              </a:defRPr>
            </a:pPr>
            <a:r>
              <a:rPr lang="en-US" sz="1100">
                <a:latin typeface="Macedonian Helv" pitchFamily="34" charset="0"/>
              </a:rPr>
              <a:t>Grafikon br. 1: U~estvo vo akcionerskiot kapital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U~estvo vo akcionerskiot kapital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finansiski institucii</c:v>
                </c:pt>
                <c:pt idx="1">
                  <c:v>ostanati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>
                <a:latin typeface="Macedonian Helv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>
                <a:latin typeface="Macedonian Helv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84189458928011"/>
          <c:y val="0.31655385392288277"/>
          <c:w val="0.37457178257665474"/>
          <c:h val="0.47931067680755945"/>
        </c:manualLayout>
      </c:layout>
      <c:txPr>
        <a:bodyPr/>
        <a:lstStyle/>
        <a:p>
          <a:pPr>
            <a:defRPr sz="1000">
              <a:latin typeface="Macedonian Helv" pitchFamily="34" charset="0"/>
            </a:defRPr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>
                <a:latin typeface="Macedonian Helv" pitchFamily="34" charset="0"/>
              </a:defRPr>
            </a:pPr>
            <a:r>
              <a:rPr lang="en-US" sz="1600">
                <a:latin typeface="Macedonian Helv" pitchFamily="34" charset="0"/>
              </a:rPr>
              <a:t>Grafikon br. 10: U~estvo na grupi revizori vo vkupniot </a:t>
            </a:r>
          </a:p>
          <a:p>
            <a:pPr>
              <a:defRPr sz="1600">
                <a:latin typeface="Macedonian Helv" pitchFamily="34" charset="0"/>
              </a:defRPr>
            </a:pPr>
            <a:r>
              <a:rPr lang="en-US" sz="1600">
                <a:latin typeface="Macedonian Helv" pitchFamily="34" charset="0"/>
              </a:rPr>
              <a:t>prihod  od revizija vo RM vo 2010 godina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Tabela br. 8: U~estvo na grupi revizori spored prihodot vo vkupniot prihod na revizorite vo RM vo 2010 godina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Golemata ~etvorka</c:v>
                </c:pt>
                <c:pt idx="1">
                  <c:v>Ostanati dru{tva so nad 10 milioni denari prihodi od revizija</c:v>
                </c:pt>
                <c:pt idx="2">
                  <c:v>revizori so prihod od revizija pome|u 5 i 10 milioni denari</c:v>
                </c:pt>
                <c:pt idx="3">
                  <c:v>revizori so prihod od revizija pomal od 5 milioni denari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203449</c:v>
                </c:pt>
                <c:pt idx="1">
                  <c:v>49707</c:v>
                </c:pt>
                <c:pt idx="2">
                  <c:v>41523</c:v>
                </c:pt>
                <c:pt idx="3">
                  <c:v>41613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3984996865138746"/>
          <c:y val="0.18728191721419293"/>
          <c:w val="0.44748761550923288"/>
          <c:h val="0.75064721342886453"/>
        </c:manualLayout>
      </c:layout>
      <c:txPr>
        <a:bodyPr/>
        <a:lstStyle/>
        <a:p>
          <a:pPr>
            <a:defRPr sz="1200">
              <a:latin typeface="Macedonian Helv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Pr>
        <a:bodyPr/>
        <a:lstStyle/>
        <a:p>
          <a:pPr>
            <a:defRPr sz="1000">
              <a:latin typeface="Macedonian Helv" pitchFamily="34" charset="0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Grafikon br. 2: Struktura na potekloto na kapitalot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Doma{en kapital</c:v>
                </c:pt>
                <c:pt idx="1">
                  <c:v>Stranski kapital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1000">
              <a:latin typeface="Macedonian Helv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Pr>
        <a:bodyPr/>
        <a:lstStyle/>
        <a:p>
          <a:pPr>
            <a:defRPr sz="1000">
              <a:latin typeface="Macedonian Helv" pitchFamily="34" charset="0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Grafikon br. 3: Struktura na kapitalot na stranskite finansiski institucii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me|unarodni finansiski institucii                            </c:v>
                </c:pt>
                <c:pt idx="1">
                  <c:v>ostanati finansiski institucii                                  </c:v>
                </c:pt>
                <c:pt idx="2">
                  <c:v>stranski banki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3.7</c:v>
                </c:pt>
                <c:pt idx="1">
                  <c:v>14.5</c:v>
                </c:pt>
                <c:pt idx="2">
                  <c:v>81.8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087239454630454"/>
          <c:y val="0.35158089500567996"/>
          <c:w val="0.42993095735725712"/>
          <c:h val="0.64841910499432653"/>
        </c:manualLayout>
      </c:layout>
      <c:txPr>
        <a:bodyPr/>
        <a:lstStyle/>
        <a:p>
          <a:pPr>
            <a:defRPr sz="1000">
              <a:latin typeface="Macedonian Helv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txPr>
        <a:bodyPr/>
        <a:lstStyle/>
        <a:p>
          <a:pPr>
            <a:defRPr sz="1000">
              <a:latin typeface="Macedonian Helv" pitchFamily="34" charset="0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Grafikon br. 4: Struktura na stranskiot kapital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Evropska unija</c:v>
                </c:pt>
                <c:pt idx="1">
                  <c:v>ostanati zemji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76.599999999999994</c:v>
                </c:pt>
                <c:pt idx="1">
                  <c:v>23.4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130299323710642"/>
          <c:y val="0.44990654474764574"/>
          <c:w val="0.42051756999619982"/>
          <c:h val="0.2501467348261181"/>
        </c:manualLayout>
      </c:layout>
      <c:txPr>
        <a:bodyPr/>
        <a:lstStyle/>
        <a:p>
          <a:pPr>
            <a:defRPr sz="1000">
              <a:latin typeface="Macedonian Helv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Pr>
        <a:bodyPr/>
        <a:lstStyle/>
        <a:p>
          <a:pPr>
            <a:defRPr sz="1000">
              <a:latin typeface="Macedonian Helv" pitchFamily="34" charset="0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Grafikon br. 5: Struktura na stranskiot kapital vo bankite vo RM po zemji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Grcija 30,5%</c:v>
                </c:pt>
                <c:pt idx="1">
                  <c:v>Bugarija 17,3%</c:v>
                </c:pt>
                <c:pt idx="2">
                  <c:v>Turcija 10%</c:v>
                </c:pt>
                <c:pt idx="3">
                  <c:v>Slovenija 9,6%</c:v>
                </c:pt>
                <c:pt idx="4">
                  <c:v>[vajcarija 7,9%</c:v>
                </c:pt>
                <c:pt idx="5">
                  <c:v>Avstrija 6,3%</c:v>
                </c:pt>
                <c:pt idx="6">
                  <c:v>Francija 5,8%</c:v>
                </c:pt>
                <c:pt idx="7">
                  <c:v>Ostanati zemji 12,6%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30.5</c:v>
                </c:pt>
                <c:pt idx="1">
                  <c:v>17.3</c:v>
                </c:pt>
                <c:pt idx="2">
                  <c:v>10</c:v>
                </c:pt>
                <c:pt idx="3">
                  <c:v>9.6</c:v>
                </c:pt>
                <c:pt idx="4">
                  <c:v>7.9</c:v>
                </c:pt>
                <c:pt idx="5">
                  <c:v>6.3</c:v>
                </c:pt>
                <c:pt idx="6">
                  <c:v>5.8</c:v>
                </c:pt>
                <c:pt idx="7">
                  <c:v>12.6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48842437296235486"/>
          <c:y val="0.21335041100924271"/>
          <c:w val="0.49115709191059631"/>
          <c:h val="0.7595951419160194"/>
        </c:manualLayout>
      </c:layout>
      <c:txPr>
        <a:bodyPr/>
        <a:lstStyle/>
        <a:p>
          <a:pPr>
            <a:defRPr sz="1000">
              <a:latin typeface="Macedonian Helv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17669545990708529"/>
          <c:y val="4.3274849815826327E-2"/>
        </c:manualLayout>
      </c:layout>
      <c:txPr>
        <a:bodyPr/>
        <a:lstStyle/>
        <a:p>
          <a:pPr>
            <a:defRPr sz="1600">
              <a:latin typeface="Macedonian Helv" pitchFamily="34" charset="0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Grafikon br. 6: [tedilnicite spored osniva~kiot kapital 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MAK BS</c:v>
                </c:pt>
                <c:pt idx="1">
                  <c:v>MO@NOSTI</c:v>
                </c:pt>
                <c:pt idx="2">
                  <c:v>FULM</c:v>
                </c:pt>
                <c:pt idx="3">
                  <c:v>PEON</c:v>
                </c:pt>
                <c:pt idx="4">
                  <c:v>AL KOSA</c:v>
                </c:pt>
                <c:pt idx="5">
                  <c:v>INTERFALKO</c:v>
                </c:pt>
                <c:pt idx="6">
                  <c:v>BAVAG</c:v>
                </c:pt>
                <c:pt idx="7">
                  <c:v>MLADINEC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479664</c:v>
                </c:pt>
                <c:pt idx="1">
                  <c:v>300152</c:v>
                </c:pt>
                <c:pt idx="2">
                  <c:v>68695</c:v>
                </c:pt>
                <c:pt idx="3">
                  <c:v>38000</c:v>
                </c:pt>
                <c:pt idx="4">
                  <c:v>18832</c:v>
                </c:pt>
                <c:pt idx="5">
                  <c:v>18127</c:v>
                </c:pt>
                <c:pt idx="6">
                  <c:v>11574</c:v>
                </c:pt>
                <c:pt idx="7">
                  <c:v>10564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060240287588363"/>
          <c:y val="0.16559023872016018"/>
          <c:w val="0.37550836716601393"/>
          <c:h val="0.7933597525723548"/>
        </c:manualLayout>
      </c:layout>
      <c:txPr>
        <a:bodyPr/>
        <a:lstStyle/>
        <a:p>
          <a:pPr>
            <a:defRPr>
              <a:latin typeface="Macedonian Helv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b="1"/>
            </a:pPr>
            <a:r>
              <a:rPr lang="en-US" sz="1800" b="1" dirty="0" err="1">
                <a:latin typeface="Macedonian Helv" pitchFamily="34" charset="0"/>
              </a:rPr>
              <a:t>Grafikon</a:t>
            </a:r>
            <a:r>
              <a:rPr lang="en-US" sz="1800" b="1" dirty="0">
                <a:latin typeface="Macedonian Helv" pitchFamily="34" charset="0"/>
              </a:rPr>
              <a:t> br. 7: </a:t>
            </a:r>
            <a:r>
              <a:rPr lang="en-US" sz="1800" b="1" dirty="0" err="1">
                <a:latin typeface="Macedonian Helv" pitchFamily="34" charset="0"/>
              </a:rPr>
              <a:t>U~estvo</a:t>
            </a:r>
            <a:r>
              <a:rPr lang="en-US" sz="1800" b="1" dirty="0">
                <a:latin typeface="Macedonian Helv" pitchFamily="34" charset="0"/>
              </a:rPr>
              <a:t> </a:t>
            </a:r>
            <a:r>
              <a:rPr lang="en-US" sz="1800" b="1" dirty="0" err="1">
                <a:latin typeface="Macedonian Helv" pitchFamily="34" charset="0"/>
              </a:rPr>
              <a:t>na</a:t>
            </a:r>
            <a:r>
              <a:rPr lang="en-US" sz="1800" b="1" dirty="0">
                <a:latin typeface="Macedonian Helv" pitchFamily="34" charset="0"/>
              </a:rPr>
              <a:t> </a:t>
            </a:r>
            <a:r>
              <a:rPr lang="en-US" sz="1800" b="1" dirty="0" err="1">
                <a:latin typeface="Macedonian Helv" pitchFamily="34" charset="0"/>
              </a:rPr>
              <a:t>golemata</a:t>
            </a:r>
            <a:r>
              <a:rPr lang="en-US" sz="1800" b="1" dirty="0">
                <a:latin typeface="Macedonian Helv" pitchFamily="34" charset="0"/>
              </a:rPr>
              <a:t> ~</a:t>
            </a:r>
            <a:r>
              <a:rPr lang="en-US" sz="1800" b="1" dirty="0" err="1">
                <a:latin typeface="Macedonian Helv" pitchFamily="34" charset="0"/>
              </a:rPr>
              <a:t>etvorka</a:t>
            </a:r>
            <a:r>
              <a:rPr lang="en-US" sz="1800" b="1" dirty="0">
                <a:latin typeface="Macedonian Helv" pitchFamily="34" charset="0"/>
              </a:rPr>
              <a:t> </a:t>
            </a:r>
            <a:r>
              <a:rPr lang="en-US" sz="1800" b="1" dirty="0" err="1">
                <a:latin typeface="Macedonian Helv" pitchFamily="34" charset="0"/>
              </a:rPr>
              <a:t>vo</a:t>
            </a:r>
            <a:r>
              <a:rPr lang="en-US" sz="1800" b="1" dirty="0">
                <a:latin typeface="Macedonian Helv" pitchFamily="34" charset="0"/>
              </a:rPr>
              <a:t> </a:t>
            </a:r>
            <a:r>
              <a:rPr lang="en-US" sz="1800" b="1" dirty="0" err="1">
                <a:latin typeface="Macedonian Helv" pitchFamily="34" charset="0"/>
              </a:rPr>
              <a:t>vkupniot</a:t>
            </a:r>
            <a:r>
              <a:rPr lang="en-US" sz="1800" b="1" dirty="0">
                <a:latin typeface="Macedonian Helv" pitchFamily="34" charset="0"/>
              </a:rPr>
              <a:t> </a:t>
            </a:r>
            <a:r>
              <a:rPr lang="en-US" sz="1800" b="1" dirty="0" err="1">
                <a:latin typeface="Macedonian Helv" pitchFamily="34" charset="0"/>
              </a:rPr>
              <a:t>prihod</a:t>
            </a:r>
            <a:r>
              <a:rPr lang="en-US" sz="1800" b="1" dirty="0">
                <a:latin typeface="Macedonian Helv" pitchFamily="34" charset="0"/>
              </a:rPr>
              <a:t> </a:t>
            </a:r>
            <a:r>
              <a:rPr lang="en-US" sz="1800" b="1" dirty="0" err="1">
                <a:latin typeface="Macedonian Helv" pitchFamily="34" charset="0"/>
              </a:rPr>
              <a:t>na</a:t>
            </a:r>
            <a:r>
              <a:rPr lang="en-US" sz="1800" b="1" dirty="0">
                <a:latin typeface="Macedonian Helv" pitchFamily="34" charset="0"/>
              </a:rPr>
              <a:t> </a:t>
            </a:r>
            <a:r>
              <a:rPr lang="en-US" sz="1800" b="1" dirty="0" err="1">
                <a:latin typeface="Macedonian Helv" pitchFamily="34" charset="0"/>
              </a:rPr>
              <a:t>revizorite</a:t>
            </a:r>
            <a:r>
              <a:rPr lang="en-US" sz="1800" b="1" dirty="0">
                <a:latin typeface="Macedonian Helv" pitchFamily="34" charset="0"/>
              </a:rPr>
              <a:t> </a:t>
            </a:r>
            <a:r>
              <a:rPr lang="en-US" sz="1800" b="1" dirty="0" err="1">
                <a:latin typeface="Macedonian Helv" pitchFamily="34" charset="0"/>
              </a:rPr>
              <a:t>vo</a:t>
            </a:r>
            <a:r>
              <a:rPr lang="en-US" sz="1800" b="1" dirty="0">
                <a:latin typeface="Macedonian Helv" pitchFamily="34" charset="0"/>
              </a:rPr>
              <a:t> RM </a:t>
            </a:r>
            <a:r>
              <a:rPr lang="en-US" sz="1800" b="1" dirty="0" err="1">
                <a:latin typeface="Macedonian Helv" pitchFamily="34" charset="0"/>
              </a:rPr>
              <a:t>vo</a:t>
            </a:r>
            <a:r>
              <a:rPr lang="en-US" sz="1800" b="1" dirty="0">
                <a:latin typeface="Macedonian Helv" pitchFamily="34" charset="0"/>
              </a:rPr>
              <a:t> 2010 </a:t>
            </a:r>
            <a:r>
              <a:rPr lang="en-US" sz="1800" b="1" dirty="0" err="1">
                <a:latin typeface="Macedonian Helv" pitchFamily="34" charset="0"/>
              </a:rPr>
              <a:t>godina</a:t>
            </a:r>
            <a:endParaRPr lang="en-US" sz="1800" b="1" dirty="0">
              <a:latin typeface="Macedonian Helv" pitchFamily="34" charset="0"/>
            </a:endParaRPr>
          </a:p>
        </c:rich>
      </c:tx>
      <c:layout>
        <c:manualLayout>
          <c:xMode val="edge"/>
          <c:yMode val="edge"/>
          <c:x val="0.13126602279203409"/>
          <c:y val="4.443019153960603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Grafikon br. 7: U~estvo na golemata ~etvorka vo vkupniot prihod na revizorite vo 2010 godina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Golemata ~etvorka</c:v>
                </c:pt>
                <c:pt idx="1">
                  <c:v>Site ostanati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1600">
              <a:latin typeface="Macedonian Helv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>
                <a:latin typeface="Macedonian Helv" pitchFamily="34" charset="0"/>
              </a:defRPr>
            </a:pPr>
            <a:r>
              <a:rPr lang="en-US" sz="1800">
                <a:latin typeface="Macedonian Helv" pitchFamily="34" charset="0"/>
              </a:rPr>
              <a:t>Grafikon br. 8: U~estvo na grupi revizori vo vkupniot prihod na revizorite vo RM vo 2010 godina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Tabela br. 8: U~estvo na grupi revizori spored prihodot vo vkupniot prihod na revizorite vo RM vo 2010 godina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Golemata ~etvorka</c:v>
                </c:pt>
                <c:pt idx="1">
                  <c:v>Ostanati dru{tva so prihod nad 10 milioni denari</c:v>
                </c:pt>
                <c:pt idx="2">
                  <c:v>revizori so prihod pome|u 5 i 10 milioni denari</c:v>
                </c:pt>
                <c:pt idx="3">
                  <c:v>revizori so prihod pomal od 5 milioni denari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217528</c:v>
                </c:pt>
                <c:pt idx="1">
                  <c:v>109996</c:v>
                </c:pt>
                <c:pt idx="2">
                  <c:v>39676</c:v>
                </c:pt>
                <c:pt idx="3">
                  <c:v>33546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043012480582742"/>
          <c:y val="0.41228083203992383"/>
          <c:w val="0.44936579356151912"/>
          <c:h val="0.47834869334679991"/>
        </c:manualLayout>
      </c:layout>
      <c:txPr>
        <a:bodyPr/>
        <a:lstStyle/>
        <a:p>
          <a:pPr>
            <a:defRPr sz="1600">
              <a:latin typeface="Macedonian Helv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>
                <a:latin typeface="Macedonian Helv" pitchFamily="34" charset="0"/>
              </a:defRPr>
            </a:pPr>
            <a:r>
              <a:rPr lang="en-US" sz="1600" dirty="0" err="1">
                <a:latin typeface="Macedonian Helv" pitchFamily="34" charset="0"/>
              </a:rPr>
              <a:t>Grafikon</a:t>
            </a:r>
            <a:r>
              <a:rPr lang="en-US" sz="1600" dirty="0">
                <a:latin typeface="Macedonian Helv" pitchFamily="34" charset="0"/>
              </a:rPr>
              <a:t> br. 9: </a:t>
            </a:r>
            <a:r>
              <a:rPr lang="en-US" sz="1600" dirty="0" err="1">
                <a:latin typeface="Macedonian Helv" pitchFamily="34" charset="0"/>
              </a:rPr>
              <a:t>U~estvo</a:t>
            </a:r>
            <a:r>
              <a:rPr lang="en-US" sz="1600" dirty="0">
                <a:latin typeface="Macedonian Helv" pitchFamily="34" charset="0"/>
              </a:rPr>
              <a:t> </a:t>
            </a:r>
            <a:r>
              <a:rPr lang="en-US" sz="1600" dirty="0" err="1">
                <a:latin typeface="Macedonian Helv" pitchFamily="34" charset="0"/>
              </a:rPr>
              <a:t>na</a:t>
            </a:r>
            <a:r>
              <a:rPr lang="en-US" sz="1600" dirty="0">
                <a:latin typeface="Macedonian Helv" pitchFamily="34" charset="0"/>
              </a:rPr>
              <a:t> </a:t>
            </a:r>
            <a:r>
              <a:rPr lang="en-US" sz="1600" dirty="0" err="1">
                <a:latin typeface="Macedonian Helv" pitchFamily="34" charset="0"/>
              </a:rPr>
              <a:t>golemata</a:t>
            </a:r>
            <a:r>
              <a:rPr lang="en-US" sz="1600" dirty="0">
                <a:latin typeface="Macedonian Helv" pitchFamily="34" charset="0"/>
              </a:rPr>
              <a:t> ~</a:t>
            </a:r>
            <a:r>
              <a:rPr lang="en-US" sz="1600" dirty="0" err="1">
                <a:latin typeface="Macedonian Helv" pitchFamily="34" charset="0"/>
              </a:rPr>
              <a:t>etvorka</a:t>
            </a:r>
            <a:r>
              <a:rPr lang="en-US" sz="1600" dirty="0">
                <a:latin typeface="Macedonian Helv" pitchFamily="34" charset="0"/>
              </a:rPr>
              <a:t> </a:t>
            </a:r>
            <a:r>
              <a:rPr lang="en-US" sz="1600" dirty="0" err="1">
                <a:latin typeface="Macedonian Helv" pitchFamily="34" charset="0"/>
              </a:rPr>
              <a:t>vo</a:t>
            </a:r>
            <a:r>
              <a:rPr lang="en-US" sz="1600" dirty="0">
                <a:latin typeface="Macedonian Helv" pitchFamily="34" charset="0"/>
              </a:rPr>
              <a:t> </a:t>
            </a:r>
            <a:r>
              <a:rPr lang="en-US" sz="1600" dirty="0" err="1">
                <a:latin typeface="Macedonian Helv" pitchFamily="34" charset="0"/>
              </a:rPr>
              <a:t>ostvareniot</a:t>
            </a:r>
            <a:r>
              <a:rPr lang="en-US" sz="1600" dirty="0">
                <a:latin typeface="Macedonian Helv" pitchFamily="34" charset="0"/>
              </a:rPr>
              <a:t> </a:t>
            </a:r>
          </a:p>
          <a:p>
            <a:pPr>
              <a:defRPr sz="1600">
                <a:latin typeface="Macedonian Helv" pitchFamily="34" charset="0"/>
              </a:defRPr>
            </a:pPr>
            <a:r>
              <a:rPr lang="en-US" sz="1600" dirty="0" err="1">
                <a:latin typeface="Macedonian Helv" pitchFamily="34" charset="0"/>
              </a:rPr>
              <a:t>prihod</a:t>
            </a:r>
            <a:r>
              <a:rPr lang="en-US" sz="1600" dirty="0">
                <a:latin typeface="Macedonian Helv" pitchFamily="34" charset="0"/>
              </a:rPr>
              <a:t> </a:t>
            </a:r>
            <a:r>
              <a:rPr lang="en-US" sz="1600" dirty="0" err="1">
                <a:latin typeface="Macedonian Helv" pitchFamily="34" charset="0"/>
              </a:rPr>
              <a:t>od</a:t>
            </a:r>
            <a:r>
              <a:rPr lang="en-US" sz="1600" dirty="0">
                <a:latin typeface="Macedonian Helv" pitchFamily="34" charset="0"/>
              </a:rPr>
              <a:t> </a:t>
            </a:r>
            <a:r>
              <a:rPr lang="en-US" sz="1600" dirty="0" err="1">
                <a:latin typeface="Macedonian Helv" pitchFamily="34" charset="0"/>
              </a:rPr>
              <a:t>revizija</a:t>
            </a:r>
            <a:r>
              <a:rPr lang="en-US" sz="1600" dirty="0">
                <a:latin typeface="Macedonian Helv" pitchFamily="34" charset="0"/>
              </a:rPr>
              <a:t> </a:t>
            </a:r>
            <a:r>
              <a:rPr lang="en-US" sz="1600" dirty="0" err="1">
                <a:latin typeface="Macedonian Helv" pitchFamily="34" charset="0"/>
              </a:rPr>
              <a:t>vo</a:t>
            </a:r>
            <a:r>
              <a:rPr lang="en-US" sz="1600" dirty="0">
                <a:latin typeface="Macedonian Helv" pitchFamily="34" charset="0"/>
              </a:rPr>
              <a:t> RM </a:t>
            </a:r>
            <a:r>
              <a:rPr lang="en-US" sz="1600" dirty="0" err="1">
                <a:latin typeface="Macedonian Helv" pitchFamily="34" charset="0"/>
              </a:rPr>
              <a:t>vo</a:t>
            </a:r>
            <a:r>
              <a:rPr lang="en-US" sz="1600" dirty="0">
                <a:latin typeface="Macedonian Helv" pitchFamily="34" charset="0"/>
              </a:rPr>
              <a:t> 2010 </a:t>
            </a:r>
            <a:r>
              <a:rPr lang="en-US" sz="1600" dirty="0" err="1">
                <a:latin typeface="Macedonian Helv" pitchFamily="34" charset="0"/>
              </a:rPr>
              <a:t>godina</a:t>
            </a:r>
            <a:endParaRPr lang="en-US" sz="1600" dirty="0">
              <a:latin typeface="Macedonian Helv" pitchFamily="34" charset="0"/>
            </a:endParaRPr>
          </a:p>
        </c:rich>
      </c:tx>
      <c:layout>
        <c:manualLayout>
          <c:xMode val="edge"/>
          <c:yMode val="edge"/>
          <c:x val="0.13126602279203414"/>
          <c:y val="4.443019153960604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Grafikon br. 7: U~estvo na golemata ~etvorka vo vkupniot prihod na revizorite vo 2010 godina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Golemata ~etvorka</c:v>
                </c:pt>
                <c:pt idx="1">
                  <c:v>Site ostanati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60.5</c:v>
                </c:pt>
                <c:pt idx="1">
                  <c:v>39.5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>
              <a:latin typeface="Macedonian Helv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031" cy="464820"/>
          </a:xfrm>
          <a:prstGeom prst="rect">
            <a:avLst/>
          </a:prstGeom>
        </p:spPr>
        <p:txBody>
          <a:bodyPr vert="horz" lIns="93260" tIns="46630" rIns="93260" bIns="466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031" y="0"/>
            <a:ext cx="3044031" cy="464820"/>
          </a:xfrm>
          <a:prstGeom prst="rect">
            <a:avLst/>
          </a:prstGeom>
        </p:spPr>
        <p:txBody>
          <a:bodyPr vert="horz" lIns="93260" tIns="46630" rIns="93260" bIns="46630" rtlCol="0"/>
          <a:lstStyle>
            <a:lvl1pPr algn="r">
              <a:defRPr sz="1200"/>
            </a:lvl1pPr>
          </a:lstStyle>
          <a:p>
            <a:fld id="{4DA91AC0-DCDD-4B2C-83A5-E413DB2ACAD5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0" tIns="46630" rIns="93260" bIns="466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469" y="4415790"/>
            <a:ext cx="5619750" cy="4183380"/>
          </a:xfrm>
          <a:prstGeom prst="rect">
            <a:avLst/>
          </a:prstGeom>
        </p:spPr>
        <p:txBody>
          <a:bodyPr vert="horz" lIns="93260" tIns="46630" rIns="93260" bIns="466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44031" cy="464820"/>
          </a:xfrm>
          <a:prstGeom prst="rect">
            <a:avLst/>
          </a:prstGeom>
        </p:spPr>
        <p:txBody>
          <a:bodyPr vert="horz" lIns="93260" tIns="46630" rIns="93260" bIns="466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031" y="8829967"/>
            <a:ext cx="3044031" cy="464820"/>
          </a:xfrm>
          <a:prstGeom prst="rect">
            <a:avLst/>
          </a:prstGeom>
        </p:spPr>
        <p:txBody>
          <a:bodyPr vert="horz" lIns="93260" tIns="46630" rIns="93260" bIns="46630" rtlCol="0" anchor="b"/>
          <a:lstStyle>
            <a:lvl1pPr algn="r">
              <a:defRPr sz="1200"/>
            </a:lvl1pPr>
          </a:lstStyle>
          <a:p>
            <a:fld id="{6141BCFC-0E50-47B0-B48B-828B5278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BCFC-0E50-47B0-B48B-828B52783C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Relationship Id="rId4" Type="http://schemas.openxmlformats.org/officeDocument/2006/relationships/chart" Target="../charts/char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Relationship Id="rId4" Type="http://schemas.openxmlformats.org/officeDocument/2006/relationships/chart" Target="../charts/char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Relationship Id="rId4" Type="http://schemas.openxmlformats.org/officeDocument/2006/relationships/chart" Target="../charts/char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579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>
                <a:latin typeface="Macedonian Helv" pitchFamily="34" charset="0"/>
              </a:rPr>
              <a:t/>
            </a:r>
            <a:br>
              <a:rPr lang="en-US" sz="2000" dirty="0" smtClean="0">
                <a:latin typeface="Macedonian Helv" pitchFamily="34" charset="0"/>
              </a:rPr>
            </a:br>
            <a:r>
              <a:rPr lang="en-US" sz="2000" dirty="0" smtClean="0">
                <a:latin typeface="Macedonian Helv" pitchFamily="34" charset="0"/>
              </a:rPr>
              <a:t/>
            </a:r>
            <a:br>
              <a:rPr lang="en-US" sz="2000" dirty="0" smtClean="0">
                <a:latin typeface="Macedonian Helv" pitchFamily="34" charset="0"/>
              </a:rPr>
            </a:br>
            <a:r>
              <a:rPr lang="en-US" sz="2000" dirty="0" smtClean="0">
                <a:latin typeface="Macedonian Helv" pitchFamily="34" charset="0"/>
              </a:rPr>
              <a:t/>
            </a:r>
            <a:br>
              <a:rPr lang="en-US" sz="2000" dirty="0" smtClean="0">
                <a:latin typeface="Macedonian Helv" pitchFamily="34" charset="0"/>
              </a:rPr>
            </a:b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,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  <a:t>UNIVERZITET “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  <a:t>Sv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  <a:t>. KIRIL I METODIJ” – Skopje</a:t>
            </a:r>
            <a:b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</a:b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  <a:t>EKONOMSKI FAKULTET SKOPJE</a:t>
            </a:r>
            <a:b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</a:b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  <a:t/>
            </a:r>
            <a:b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</a:b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  <a:t/>
            </a:r>
            <a:b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</a:b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  <a:t/>
            </a:r>
            <a:b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</a:br>
            <a: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MESTOTO I ULOGATA NA MALITE REVIZORSKI DRU[TVA </a:t>
            </a:r>
            <a:b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/>
            </a:r>
            <a:b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VO REPUBLIKA MAKEDONIJA VO REVIZIJATA </a:t>
            </a:r>
            <a:b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/>
            </a:r>
            <a:b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 BANKITE I [TEDILNICITE</a:t>
            </a:r>
            <a:b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/>
            </a:r>
            <a:b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Magisterski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trud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poslediplomski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studii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od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MONETARNA EKONOMIJA</a:t>
            </a:r>
            <a:b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/>
            </a:r>
            <a:b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K a n d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d a t,                                                                           M e n t o r,     </a:t>
            </a:r>
            <a:b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           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Risto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Kotev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                                                            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prof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. d-r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Qube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Trpeski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/>
            </a:r>
            <a:b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/>
            </a:r>
            <a:b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/>
            </a:r>
            <a:b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S k o p j e,  d e k e m v r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 2 0 1 1 </a:t>
            </a:r>
            <a:endParaRPr lang="en-US" sz="2200" i="1" dirty="0">
              <a:solidFill>
                <a:schemeClr val="accent3">
                  <a:lumMod val="40000"/>
                  <a:lumOff val="60000"/>
                </a:schemeClr>
              </a:solidFill>
              <a:latin typeface="Macedonian Helv" pitchFamily="34" charset="0"/>
            </a:endParaRPr>
          </a:p>
        </p:txBody>
      </p:sp>
      <p:pic>
        <p:nvPicPr>
          <p:cNvPr id="4" name="Picture 3" descr="Лого - Економски факултет - Скопј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09600"/>
            <a:ext cx="75596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95400" y="1254409"/>
            <a:ext cx="6705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Ovde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ja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prifa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}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ame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podelbata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revizorite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kako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eksterni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interni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dr`avni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sudski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KORISNICI I KORIST OD REVIDIRANITE FINANSISKI IZVE[TAI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  <a:latin typeface="Macedonian Helv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57400"/>
          </a:xfrm>
        </p:spPr>
        <p:txBody>
          <a:bodyPr/>
          <a:lstStyle/>
          <a:p>
            <a:pPr algn="just">
              <a:buNone/>
            </a:pPr>
            <a:r>
              <a:rPr lang="es-ES" sz="3200" dirty="0" smtClean="0">
                <a:latin typeface="Macedonian Helv" pitchFamily="34" charset="0"/>
              </a:rPr>
              <a:t>   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Glavni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korisnici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na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revidiranite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finansiski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izve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{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tai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 se 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menaxmentot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, 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vrabotenite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, 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akcionerite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, 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idnite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investitori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 i 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po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{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irokata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javnost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Macedonian Helv" pitchFamily="34" charset="0"/>
              </a:rPr>
              <a:t>.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Macedonian Helv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31857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Revizorot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so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svojot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revizorski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izve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{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taj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e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vrskata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pome|u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smetkovoditelot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koj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go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izgotvil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finansiskiot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izve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{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taj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korisnikot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toj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izve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{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taj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.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Revizorot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im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go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potvrduva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stepenot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to~nosta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vistinitosta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finansiskite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izve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{tai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kako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menaxmentot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, taka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javnosta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. 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Macedonian Helv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Macedonian Helv" pitchFamily="34" charset="0"/>
              </a:rPr>
              <a:t>BAZELSKI STANDARDI</a:t>
            </a:r>
            <a:endParaRPr lang="en-US" sz="3600" b="1" dirty="0">
              <a:latin typeface="Macedonian Helv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0637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200" dirty="0" smtClean="0">
                <a:latin typeface="Macedonian Helv" pitchFamily="34" charset="0"/>
              </a:rPr>
              <a:t>   </a:t>
            </a:r>
            <a:r>
              <a:rPr lang="en-US" sz="3200" dirty="0" err="1" smtClean="0">
                <a:latin typeface="Macedonian Helv" pitchFamily="34" charset="0"/>
              </a:rPr>
              <a:t>Bazelski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Komitet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za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supervizija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bankite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formiran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vo</a:t>
            </a:r>
            <a:r>
              <a:rPr lang="en-US" sz="3200" dirty="0" smtClean="0">
                <a:latin typeface="Macedonian Helv" pitchFamily="34" charset="0"/>
              </a:rPr>
              <a:t> 1974 </a:t>
            </a:r>
            <a:r>
              <a:rPr lang="en-US" sz="3200" dirty="0" err="1" smtClean="0">
                <a:latin typeface="Macedonian Helv" pitchFamily="34" charset="0"/>
              </a:rPr>
              <a:t>godina</a:t>
            </a:r>
            <a:r>
              <a:rPr lang="en-US" sz="3200" dirty="0" smtClean="0">
                <a:latin typeface="Macedonian Helv" pitchFamily="34" charset="0"/>
              </a:rPr>
              <a:t>.</a:t>
            </a:r>
          </a:p>
          <a:p>
            <a:pPr algn="just">
              <a:buNone/>
            </a:pPr>
            <a:r>
              <a:rPr lang="en-US" sz="3200" dirty="0" smtClean="0">
                <a:latin typeface="Macedonian Helv" pitchFamily="34" charset="0"/>
              </a:rPr>
              <a:t>   </a:t>
            </a:r>
            <a:endParaRPr lang="en-US" sz="3200" dirty="0">
              <a:latin typeface="Macedonian Helv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85800" y="2495929"/>
            <a:ext cx="815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klu~ni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celi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negovoto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deluvawe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unapreduvawe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stabilnosta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bankarskite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sistemi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vospostavuvawe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ramnopravni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pazarni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uslovi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rabotewe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golemite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bankarski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sistemi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33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19200"/>
          </a:xfrm>
        </p:spPr>
        <p:txBody>
          <a:bodyPr>
            <a:normAutofit fontScale="9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/>
            </a:r>
            <a:br>
              <a:rPr lang="en-US" sz="3600" dirty="0" smtClean="0">
                <a:latin typeface="Macedonian Helv"/>
                <a:ea typeface="Times New Roman"/>
                <a:cs typeface="Macedonian Helv"/>
              </a:rPr>
            </a:b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/>
            </a:r>
            <a:br>
              <a:rPr lang="en-US" sz="3600" dirty="0" smtClean="0">
                <a:latin typeface="Macedonian Helv"/>
                <a:ea typeface="Times New Roman"/>
                <a:cs typeface="Macedonian Helv"/>
              </a:rPr>
            </a:b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/>
            </a:r>
            <a:br>
              <a:rPr lang="en-US" sz="3600" dirty="0" smtClean="0">
                <a:latin typeface="Macedonian Helv"/>
                <a:ea typeface="Times New Roman"/>
                <a:cs typeface="Macedonian Helv"/>
              </a:rPr>
            </a:b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/>
            </a:r>
            <a:br>
              <a:rPr lang="en-US" sz="3600" dirty="0" smtClean="0">
                <a:latin typeface="Macedonian Helv"/>
                <a:ea typeface="Times New Roman"/>
                <a:cs typeface="Macedonian Helv"/>
              </a:rPr>
            </a:b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/>
            </a:r>
            <a:br>
              <a:rPr lang="en-US" sz="3600" dirty="0" smtClean="0">
                <a:latin typeface="Macedonian Helv"/>
                <a:ea typeface="Times New Roman"/>
                <a:cs typeface="Macedonian Helv"/>
              </a:rPr>
            </a:b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/>
            </a:r>
            <a:br>
              <a:rPr lang="en-US" sz="3600" dirty="0" smtClean="0">
                <a:latin typeface="Macedonian Helv"/>
                <a:ea typeface="Times New Roman"/>
                <a:cs typeface="Macedonian Helv"/>
              </a:rPr>
            </a:b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/>
            </a:r>
            <a:br>
              <a:rPr lang="en-US" sz="3600" dirty="0" smtClean="0">
                <a:latin typeface="Macedonian Helv"/>
                <a:ea typeface="Times New Roman"/>
                <a:cs typeface="Macedonian Helv"/>
              </a:rPr>
            </a:b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/>
            </a:r>
            <a:br>
              <a:rPr lang="en-US" sz="3600" dirty="0" smtClean="0">
                <a:latin typeface="Macedonian Helv"/>
                <a:ea typeface="Times New Roman"/>
                <a:cs typeface="Macedonian Helv"/>
              </a:rPr>
            </a:b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/>
            </a:r>
            <a:br>
              <a:rPr lang="en-US" sz="3600" dirty="0" smtClean="0">
                <a:latin typeface="Macedonian Helv"/>
                <a:ea typeface="Times New Roman"/>
                <a:cs typeface="Macedonian Helv"/>
              </a:rPr>
            </a:b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/>
            </a:r>
            <a:br>
              <a:rPr lang="en-US" sz="3600" dirty="0" smtClean="0">
                <a:latin typeface="Macedonian Helv"/>
                <a:ea typeface="Times New Roman"/>
                <a:cs typeface="Macedonian Helv"/>
              </a:rPr>
            </a:b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/>
            </a:r>
            <a:br>
              <a:rPr lang="en-US" sz="3600" dirty="0" smtClean="0">
                <a:latin typeface="Macedonian Helv"/>
                <a:ea typeface="Times New Roman"/>
                <a:cs typeface="Macedonian Helv"/>
              </a:rPr>
            </a:b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/>
            </a:r>
            <a:br>
              <a:rPr lang="en-US" sz="3600" dirty="0" smtClean="0">
                <a:latin typeface="Macedonian Helv"/>
                <a:ea typeface="Times New Roman"/>
                <a:cs typeface="Macedonian Helv"/>
              </a:rPr>
            </a:b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/>
            </a:r>
            <a:br>
              <a:rPr lang="en-US" sz="3600" dirty="0" smtClean="0">
                <a:latin typeface="Macedonian Helv"/>
                <a:ea typeface="Times New Roman"/>
                <a:cs typeface="Macedonian Helv"/>
              </a:rPr>
            </a:b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/>
            </a:r>
            <a:br>
              <a:rPr lang="en-US" sz="3600" dirty="0" smtClean="0">
                <a:latin typeface="Macedonian Helv"/>
                <a:ea typeface="Times New Roman"/>
                <a:cs typeface="Macedonian Helv"/>
              </a:rPr>
            </a:br>
            <a:r>
              <a:rPr lang="en-US" sz="3600" dirty="0" err="1" smtClean="0">
                <a:latin typeface="Macedonian Helv"/>
                <a:ea typeface="Times New Roman"/>
                <a:cs typeface="Macedonian Helv"/>
              </a:rPr>
              <a:t>Komitetot</a:t>
            </a: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> </a:t>
            </a:r>
            <a:r>
              <a:rPr lang="en-US" sz="3600" dirty="0" err="1" smtClean="0">
                <a:latin typeface="Macedonian Helv"/>
                <a:ea typeface="Times New Roman"/>
                <a:cs typeface="Macedonian Helv"/>
              </a:rPr>
              <a:t>gi</a:t>
            </a: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> </a:t>
            </a:r>
            <a:r>
              <a:rPr lang="en-US" sz="3600" dirty="0" err="1" smtClean="0">
                <a:latin typeface="Macedonian Helv"/>
                <a:ea typeface="Times New Roman"/>
                <a:cs typeface="Macedonian Helv"/>
              </a:rPr>
              <a:t>definira</a:t>
            </a: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> </a:t>
            </a:r>
            <a:r>
              <a:rPr lang="en-US" sz="3600" dirty="0" err="1" smtClean="0">
                <a:latin typeface="Macedonian Helv"/>
                <a:ea typeface="Times New Roman"/>
                <a:cs typeface="Macedonian Helv"/>
              </a:rPr>
              <a:t>tehnikite</a:t>
            </a: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> so </a:t>
            </a:r>
            <a:r>
              <a:rPr lang="en-US" sz="3600" dirty="0" err="1" smtClean="0">
                <a:latin typeface="Macedonian Helv"/>
                <a:ea typeface="Times New Roman"/>
                <a:cs typeface="Macedonian Helv"/>
              </a:rPr>
              <a:t>koi</a:t>
            </a: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> bi se </a:t>
            </a:r>
            <a:r>
              <a:rPr lang="en-US" sz="3600" dirty="0" err="1" smtClean="0">
                <a:latin typeface="Macedonian Helv"/>
                <a:ea typeface="Times New Roman"/>
                <a:cs typeface="Macedonian Helv"/>
              </a:rPr>
              <a:t>ostvarile</a:t>
            </a: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> </a:t>
            </a:r>
            <a:r>
              <a:rPr lang="en-US" sz="3600" dirty="0" err="1" smtClean="0">
                <a:latin typeface="Macedonian Helv"/>
                <a:ea typeface="Times New Roman"/>
                <a:cs typeface="Macedonian Helv"/>
              </a:rPr>
              <a:t>postavenite</a:t>
            </a: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> </a:t>
            </a:r>
            <a:r>
              <a:rPr lang="en-US" sz="3600" dirty="0" err="1" smtClean="0">
                <a:latin typeface="Macedonian Helv"/>
                <a:ea typeface="Times New Roman"/>
                <a:cs typeface="Macedonian Helv"/>
              </a:rPr>
              <a:t>celi</a:t>
            </a:r>
            <a:r>
              <a:rPr lang="en-US" sz="3600" dirty="0" smtClean="0">
                <a:latin typeface="Macedonian Helv"/>
                <a:ea typeface="Times New Roman"/>
                <a:cs typeface="Macedonian Helv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3352800"/>
          </a:xfrm>
        </p:spPr>
        <p:txBody>
          <a:bodyPr>
            <a:normAutofit/>
          </a:bodyPr>
          <a:lstStyle/>
          <a:p>
            <a:pPr lvl="0" algn="just"/>
            <a:r>
              <a:rPr lang="en-US" sz="3200" dirty="0" err="1" smtClean="0">
                <a:latin typeface="Macedonian Helv" pitchFamily="34" charset="0"/>
              </a:rPr>
              <a:t>preku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razmena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informacii</a:t>
            </a:r>
            <a:r>
              <a:rPr lang="en-US" sz="3200" dirty="0" smtClean="0">
                <a:latin typeface="Macedonian Helv" pitchFamily="34" charset="0"/>
              </a:rPr>
              <a:t>;</a:t>
            </a:r>
          </a:p>
          <a:p>
            <a:pPr lvl="0" algn="just"/>
            <a:r>
              <a:rPr lang="en-US" sz="3200" dirty="0" err="1" smtClean="0">
                <a:latin typeface="Macedonian Helv" pitchFamily="34" charset="0"/>
              </a:rPr>
              <a:t>zgolemuvawe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efikasnosta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tehnikite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za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kontrola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bankite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koi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deluvaat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me|unarodno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nivo</a:t>
            </a:r>
            <a:r>
              <a:rPr lang="en-US" sz="3200" dirty="0" smtClean="0">
                <a:latin typeface="Macedonian Helv" pitchFamily="34" charset="0"/>
              </a:rPr>
              <a:t>;</a:t>
            </a:r>
          </a:p>
          <a:p>
            <a:pPr algn="just"/>
            <a:r>
              <a:rPr lang="en-US" sz="3200" dirty="0" err="1" smtClean="0">
                <a:latin typeface="Macedonian Helv" pitchFamily="34" charset="0"/>
              </a:rPr>
              <a:t>postavuvawe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minimalni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standardi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tamu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kade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toa</a:t>
            </a:r>
            <a:r>
              <a:rPr lang="en-US" sz="3200" dirty="0" smtClean="0">
                <a:latin typeface="Macedonian Helv" pitchFamily="34" charset="0"/>
              </a:rPr>
              <a:t> e </a:t>
            </a:r>
            <a:r>
              <a:rPr lang="en-US" sz="3200" dirty="0" err="1" smtClean="0">
                <a:latin typeface="Macedonian Helv" pitchFamily="34" charset="0"/>
              </a:rPr>
              <a:t>potrebno</a:t>
            </a:r>
            <a:r>
              <a:rPr lang="en-US" sz="3200" dirty="0" smtClean="0">
                <a:latin typeface="Macedonian Helv" pitchFamily="34" charset="0"/>
              </a:rPr>
              <a:t>.</a:t>
            </a:r>
            <a:endParaRPr lang="en-US" sz="3200" dirty="0">
              <a:latin typeface="Macedonian Helv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800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002060"/>
                </a:solidFill>
                <a:latin typeface="Macedonian Helv" pitchFamily="34" charset="0"/>
              </a:rPr>
              <a:t>Na </a:t>
            </a:r>
            <a:r>
              <a:rPr lang="en-US" sz="3200" i="1" dirty="0" err="1" smtClean="0">
                <a:solidFill>
                  <a:srgbClr val="002060"/>
                </a:solidFill>
                <a:latin typeface="Macedonian Helv" pitchFamily="34" charset="0"/>
              </a:rPr>
              <a:t>po~etokot</a:t>
            </a:r>
            <a:r>
              <a:rPr lang="en-US" sz="3200" i="1" dirty="0" smtClean="0">
                <a:solidFill>
                  <a:srgbClr val="002060"/>
                </a:solidFill>
                <a:latin typeface="Macedonian Helv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Macedonian Helv" pitchFamily="34" charset="0"/>
              </a:rPr>
              <a:t>Komitetot</a:t>
            </a:r>
            <a:r>
              <a:rPr lang="en-US" sz="3200" i="1" dirty="0" smtClean="0">
                <a:solidFill>
                  <a:srgbClr val="002060"/>
                </a:solidFill>
                <a:latin typeface="Macedonian Helv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Macedonian Helv" pitchFamily="34" charset="0"/>
              </a:rPr>
              <a:t>nema</a:t>
            </a:r>
            <a:r>
              <a:rPr lang="en-US" sz="3200" i="1" dirty="0" smtClean="0">
                <a:solidFill>
                  <a:srgbClr val="002060"/>
                </a:solidFill>
                <a:latin typeface="Macedonian Helv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Macedonian Helv" pitchFamily="34" charset="0"/>
              </a:rPr>
              <a:t>obvrzuva~ka</a:t>
            </a:r>
            <a:r>
              <a:rPr lang="en-US" sz="3200" i="1" dirty="0" smtClean="0">
                <a:solidFill>
                  <a:srgbClr val="002060"/>
                </a:solidFill>
                <a:latin typeface="Macedonian Helv" pitchFamily="34" charset="0"/>
              </a:rPr>
              <a:t> mo}, no </a:t>
            </a:r>
            <a:r>
              <a:rPr lang="en-US" sz="3200" i="1" dirty="0" err="1" smtClean="0">
                <a:solidFill>
                  <a:srgbClr val="002060"/>
                </a:solidFill>
                <a:latin typeface="Macedonian Helv" pitchFamily="34" charset="0"/>
              </a:rPr>
              <a:t>od</a:t>
            </a:r>
            <a:r>
              <a:rPr lang="en-US" sz="3200" i="1" dirty="0" smtClean="0">
                <a:solidFill>
                  <a:srgbClr val="002060"/>
                </a:solidFill>
                <a:latin typeface="Macedonian Helv" pitchFamily="34" charset="0"/>
              </a:rPr>
              <a:t> 2007 </a:t>
            </a:r>
            <a:r>
              <a:rPr lang="en-US" sz="3200" i="1" dirty="0" err="1" smtClean="0">
                <a:solidFill>
                  <a:srgbClr val="002060"/>
                </a:solidFill>
                <a:latin typeface="Macedonian Helv" pitchFamily="34" charset="0"/>
              </a:rPr>
              <a:t>godina</a:t>
            </a:r>
            <a:r>
              <a:rPr lang="en-US" sz="3200" i="1" dirty="0" smtClean="0">
                <a:solidFill>
                  <a:srgbClr val="002060"/>
                </a:solidFill>
                <a:latin typeface="Macedonian Helv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Macedonian Helv" pitchFamily="34" charset="0"/>
              </a:rPr>
              <a:t>bazelskite</a:t>
            </a:r>
            <a:r>
              <a:rPr lang="en-US" sz="3200" i="1" dirty="0" smtClean="0">
                <a:solidFill>
                  <a:srgbClr val="002060"/>
                </a:solidFill>
                <a:latin typeface="Macedonian Helv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Macedonian Helv" pitchFamily="34" charset="0"/>
              </a:rPr>
              <a:t>standardi</a:t>
            </a:r>
            <a:r>
              <a:rPr lang="en-US" sz="3200" i="1" dirty="0" smtClean="0">
                <a:solidFill>
                  <a:srgbClr val="002060"/>
                </a:solidFill>
                <a:latin typeface="Macedonian Helv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Macedonian Helv" pitchFamily="34" charset="0"/>
              </a:rPr>
              <a:t>imaat</a:t>
            </a:r>
            <a:r>
              <a:rPr lang="en-US" sz="3200" i="1" dirty="0" smtClean="0">
                <a:solidFill>
                  <a:srgbClr val="002060"/>
                </a:solidFill>
                <a:latin typeface="Macedonian Helv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Macedonian Helv" pitchFamily="34" charset="0"/>
              </a:rPr>
              <a:t>zadol`itelen</a:t>
            </a:r>
            <a:r>
              <a:rPr lang="en-US" sz="3200" i="1" dirty="0" smtClean="0">
                <a:solidFill>
                  <a:srgbClr val="002060"/>
                </a:solidFill>
                <a:latin typeface="Macedonian Helv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Macedonian Helv" pitchFamily="34" charset="0"/>
              </a:rPr>
              <a:t>karakter</a:t>
            </a:r>
            <a:endParaRPr lang="en-US" sz="3200" i="1" dirty="0">
              <a:solidFill>
                <a:srgbClr val="002060"/>
              </a:solidFill>
              <a:latin typeface="Macedonian Helv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300196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Macedonian Helv" pitchFamily="34" charset="0"/>
              </a:rPr>
              <a:t>Vo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Macedonian Helv" pitchFamily="34" charset="0"/>
              </a:rPr>
              <a:t>juli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Macedonian Helv" pitchFamily="34" charset="0"/>
              </a:rPr>
              <a:t> 1988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Macedonian Helv" pitchFamily="34" charset="0"/>
              </a:rPr>
              <a:t>godina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Macedonian Helv" pitchFamily="34" charset="0"/>
              </a:rPr>
              <a:t> be{e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Macedonian Helv" pitchFamily="34" charset="0"/>
              </a:rPr>
              <a:t>donesen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Macedonian Helv" pitchFamily="34" charset="0"/>
              </a:rPr>
              <a:t> set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Macedonian Helv" pitchFamily="34" charset="0"/>
              </a:rPr>
              <a:t>standardi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Macedonian Helv" pitchFamily="34" charset="0"/>
              </a:rPr>
              <a:t>nare~en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Macedonian Helv" pitchFamily="34" charset="0"/>
              </a:rPr>
              <a:t>Bazel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 I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733800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Macedonian Helv" pitchFamily="34" charset="0"/>
              </a:rPr>
              <a:t>Osnovnata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preporaka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na</a:t>
            </a:r>
            <a:r>
              <a:rPr lang="en-US" sz="4000" dirty="0" smtClean="0"/>
              <a:t> </a:t>
            </a:r>
            <a:r>
              <a:rPr lang="en-US" sz="4000" dirty="0" err="1" smtClean="0">
                <a:latin typeface="Macedonian Helv" pitchFamily="34" charset="0"/>
              </a:rPr>
              <a:t>Bazel</a:t>
            </a:r>
            <a:r>
              <a:rPr lang="en-US" sz="4000" dirty="0" smtClean="0"/>
              <a:t> I </a:t>
            </a:r>
            <a:r>
              <a:rPr lang="en-US" sz="4000" dirty="0" smtClean="0">
                <a:latin typeface="Macedonian Helv" pitchFamily="34" charset="0"/>
              </a:rPr>
              <a:t>e </a:t>
            </a:r>
            <a:r>
              <a:rPr lang="en-US" sz="4000" dirty="0" err="1" smtClean="0">
                <a:latin typeface="Macedonian Helv" pitchFamily="34" charset="0"/>
              </a:rPr>
              <a:t>odr`uvawe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na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koeficientot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na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adekvatnost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na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kapitalot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na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nivo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od</a:t>
            </a:r>
            <a:r>
              <a:rPr lang="en-US" sz="4000" dirty="0" smtClean="0">
                <a:latin typeface="Macedonian Helv" pitchFamily="34" charset="0"/>
              </a:rPr>
              <a:t> minimum 8%</a:t>
            </a:r>
            <a:endParaRPr lang="en-US" sz="4000" dirty="0">
              <a:latin typeface="Macedonian Helv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Bazelskiot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komitet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za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supervizija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na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bankite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vo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ramkite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na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Bazel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I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donese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25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principi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za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poefikasna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kontrola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nad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bankite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koi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se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odnesuvaat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na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Preduslovi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za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efikasna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supervizija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na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bankite</a:t>
            </a:r>
            <a:endParaRPr lang="en-US" sz="2800" dirty="0" smtClean="0">
              <a:solidFill>
                <a:schemeClr val="bg1"/>
              </a:solidFill>
              <a:latin typeface="Macedonian Helv" pitchFamily="34" charset="0"/>
            </a:endParaRPr>
          </a:p>
          <a:p>
            <a:pPr algn="just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Izdavawe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licenci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na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bankite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nivnata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struktura</a:t>
            </a:r>
            <a:endParaRPr lang="en-US" sz="2800" dirty="0" smtClean="0">
              <a:solidFill>
                <a:schemeClr val="bg1"/>
              </a:solidFill>
              <a:latin typeface="Macedonian Helv" pitchFamily="34" charset="0"/>
            </a:endParaRPr>
          </a:p>
          <a:p>
            <a:pPr algn="just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Razmena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na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regulativata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barawa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od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bankite</a:t>
            </a:r>
            <a:endParaRPr lang="en-US" sz="2800" dirty="0" smtClean="0">
              <a:solidFill>
                <a:schemeClr val="bg1"/>
              </a:solidFill>
              <a:latin typeface="Macedonian Helv" pitchFamily="34" charset="0"/>
            </a:endParaRPr>
          </a:p>
          <a:p>
            <a:pPr algn="just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Metodi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na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neprekinata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supervizija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na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bankite</a:t>
            </a:r>
            <a:endParaRPr lang="en-US" sz="2800" dirty="0" smtClean="0">
              <a:solidFill>
                <a:schemeClr val="bg1"/>
              </a:solidFill>
              <a:latin typeface="Macedonian Helv" pitchFamily="34" charset="0"/>
            </a:endParaRPr>
          </a:p>
          <a:p>
            <a:pPr algn="just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Barawe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za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informacii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od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bankite</a:t>
            </a:r>
            <a:endParaRPr lang="en-US" sz="2800" dirty="0" smtClean="0">
              <a:solidFill>
                <a:schemeClr val="bg1"/>
              </a:solidFill>
              <a:latin typeface="Macedonian Helv" pitchFamily="34" charset="0"/>
            </a:endParaRPr>
          </a:p>
          <a:p>
            <a:pPr algn="just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Formalni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ovlastuvawa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na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supervizorite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na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bankite</a:t>
            </a:r>
            <a:endParaRPr lang="en-US" sz="2800" dirty="0" smtClean="0">
              <a:solidFill>
                <a:schemeClr val="bg1"/>
              </a:solidFill>
              <a:latin typeface="Macedonian Helv" pitchFamily="34" charset="0"/>
            </a:endParaRPr>
          </a:p>
          <a:p>
            <a:pPr algn="just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Me|udr`avno</a:t>
            </a:r>
            <a:r>
              <a:rPr lang="en-US" sz="2800" dirty="0" smtClean="0">
                <a:solidFill>
                  <a:schemeClr val="bg1"/>
                </a:solidFill>
                <a:latin typeface="Macedonian Helv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acedonian Helv" pitchFamily="34" charset="0"/>
              </a:rPr>
              <a:t>bankarstvo</a:t>
            </a:r>
            <a:endParaRPr lang="en-US" sz="2800" dirty="0">
              <a:solidFill>
                <a:schemeClr val="bg1"/>
              </a:solidFill>
              <a:latin typeface="Macedonian Helv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Macedonian Helv" pitchFamily="34" charset="0"/>
              </a:rPr>
              <a:t>Vo </a:t>
            </a:r>
            <a:r>
              <a:rPr lang="en-US" sz="4400" b="1" dirty="0" err="1" smtClean="0">
                <a:solidFill>
                  <a:srgbClr val="FFC000"/>
                </a:solidFill>
                <a:latin typeface="Macedonian Helv" pitchFamily="34" charset="0"/>
              </a:rPr>
              <a:t>juni</a:t>
            </a:r>
            <a:r>
              <a:rPr lang="en-US" sz="4400" b="1" dirty="0" smtClean="0">
                <a:solidFill>
                  <a:srgbClr val="FFC000"/>
                </a:solidFill>
                <a:latin typeface="Macedonian Helv" pitchFamily="34" charset="0"/>
              </a:rPr>
              <a:t> 2004 </a:t>
            </a:r>
            <a:r>
              <a:rPr lang="en-US" sz="4400" b="1" dirty="0" err="1" smtClean="0">
                <a:solidFill>
                  <a:srgbClr val="FFC000"/>
                </a:solidFill>
                <a:latin typeface="Macedonian Helv" pitchFamily="34" charset="0"/>
              </a:rPr>
              <a:t>godina</a:t>
            </a:r>
            <a:r>
              <a:rPr lang="en-US" sz="4400" b="1" dirty="0" smtClean="0">
                <a:solidFill>
                  <a:srgbClr val="FFC000"/>
                </a:solidFill>
                <a:latin typeface="Macedonian Helv" pitchFamily="34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Macedonian Helv" pitchFamily="34" charset="0"/>
              </a:rPr>
              <a:t>usvoena</a:t>
            </a:r>
            <a:r>
              <a:rPr lang="en-US" sz="4400" b="1" dirty="0" smtClean="0">
                <a:solidFill>
                  <a:srgbClr val="FFC000"/>
                </a:solidFill>
                <a:latin typeface="Macedonian Helv" pitchFamily="34" charset="0"/>
              </a:rPr>
              <a:t> e </a:t>
            </a:r>
            <a:r>
              <a:rPr lang="en-US" sz="4400" b="1" dirty="0" err="1" smtClean="0">
                <a:solidFill>
                  <a:srgbClr val="FFC000"/>
                </a:solidFill>
                <a:latin typeface="Macedonian Helv" pitchFamily="34" charset="0"/>
              </a:rPr>
              <a:t>kone~nata</a:t>
            </a:r>
            <a:r>
              <a:rPr lang="en-US" sz="4400" b="1" dirty="0" smtClean="0">
                <a:solidFill>
                  <a:srgbClr val="FFC000"/>
                </a:solidFill>
                <a:latin typeface="Macedonian Helv" pitchFamily="34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Macedonian Helv" pitchFamily="34" charset="0"/>
              </a:rPr>
              <a:t>verzija</a:t>
            </a:r>
            <a:r>
              <a:rPr lang="en-US" sz="4400" b="1" dirty="0" smtClean="0">
                <a:solidFill>
                  <a:srgbClr val="FFC000"/>
                </a:solidFill>
                <a:latin typeface="Macedonian Helv" pitchFamily="34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Macedonian Helv" pitchFamily="34" charset="0"/>
              </a:rPr>
              <a:t>na</a:t>
            </a:r>
            <a:r>
              <a:rPr lang="en-US" sz="4400" b="1" dirty="0" smtClean="0">
                <a:solidFill>
                  <a:srgbClr val="FFC000"/>
                </a:solidFill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Macedonian Helv" pitchFamily="34" charset="0"/>
              </a:rPr>
              <a:t>Bazel</a:t>
            </a:r>
            <a:r>
              <a:rPr lang="en-US" sz="4400" b="1" dirty="0" smtClean="0">
                <a:solidFill>
                  <a:srgbClr val="FFC000"/>
                </a:solidFill>
              </a:rPr>
              <a:t> II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8600" y="2456021"/>
            <a:ext cx="8915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Trite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stolba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Bazel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II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se: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minimalna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potreba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kapital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adekvatnost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kapitalot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)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procesot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ispituvawata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koi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gi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vr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supervizorot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supervizorski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nadzor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)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pazarna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disciplina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52400" y="528652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Bazel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nudi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dva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pristapa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za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presmetka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potrebata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za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kapital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vo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vrska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so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kreditniot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rizik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Standardiziran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pristap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Standardised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Approach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),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Pristap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zasnovan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interno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merewe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rejtingot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Internal Rating Based Approach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),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Bazelskiot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komitet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identifikuva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~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etiri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klu~ni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principi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ispituvawata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koi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gi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vr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{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supervizorot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Macedonian Helv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574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Vtoriot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stolb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Bazel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 II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standardite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regulira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pra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{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awa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kontrolnata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funkcija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bara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od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bankite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da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razvijat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interni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metodi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procenka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adekvatnosta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kapitalot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zasnovana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temelna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procenka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rizikot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ja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obvrzuva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supervizijata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da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ja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oceni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uspe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{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nosta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bankite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pri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razvivaweto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primenata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tie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metodi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pri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toa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se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insistira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intenzivirawe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dijalogot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pome|u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bankata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kontrolorot</a:t>
            </a:r>
            <a:r>
              <a:rPr lang="en-US" sz="3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.</a:t>
            </a:r>
            <a:endParaRPr lang="en-US" sz="3000" dirty="0">
              <a:solidFill>
                <a:schemeClr val="bg1">
                  <a:lumMod val="85000"/>
                  <a:lumOff val="15000"/>
                </a:schemeClr>
              </a:solidFill>
              <a:latin typeface="Macedonian Helv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304800" y="557391"/>
            <a:ext cx="8610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Tretiot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stolb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gi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definira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op{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tite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principi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obelodenuvawe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Bankite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treba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kreiraat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formalna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politika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za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obelodenuvawe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odobrena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od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bordot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direktori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vovedat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interni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kontrolni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procesi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obelodenuvawe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kako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ja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procenat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za~estenosta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obelodenuvaweto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3600" dirty="0" err="1" smtClean="0">
                <a:latin typeface="Macedonian Helv" pitchFamily="34" charset="0"/>
              </a:rPr>
              <a:t>Kriteriumite</a:t>
            </a:r>
            <a:r>
              <a:rPr lang="en-US" sz="3600" dirty="0" smtClean="0">
                <a:latin typeface="Macedonian Helv" pitchFamily="34" charset="0"/>
              </a:rPr>
              <a:t> </a:t>
            </a:r>
            <a:r>
              <a:rPr lang="en-US" sz="3600" dirty="0" err="1" smtClean="0">
                <a:latin typeface="Macedonian Helv" pitchFamily="34" charset="0"/>
              </a:rPr>
              <a:t>za</a:t>
            </a:r>
            <a:r>
              <a:rPr lang="en-US" sz="3600" dirty="0" smtClean="0">
                <a:latin typeface="Macedonian Helv" pitchFamily="34" charset="0"/>
              </a:rPr>
              <a:t> </a:t>
            </a:r>
            <a:r>
              <a:rPr lang="en-US" sz="3600" dirty="0" err="1" smtClean="0">
                <a:latin typeface="Macedonian Helv" pitchFamily="34" charset="0"/>
              </a:rPr>
              <a:t>obelodenuvawe</a:t>
            </a:r>
            <a:r>
              <a:rPr lang="en-US" sz="3600" dirty="0" smtClean="0">
                <a:latin typeface="Macedonian Helv" pitchFamily="34" charset="0"/>
              </a:rPr>
              <a:t> se </a:t>
            </a:r>
            <a:r>
              <a:rPr lang="en-US" sz="3600" dirty="0" err="1" smtClean="0">
                <a:latin typeface="Macedonian Helv" pitchFamily="34" charset="0"/>
              </a:rPr>
              <a:t>odnesuvaat</a:t>
            </a:r>
            <a:r>
              <a:rPr lang="en-US" sz="3600" dirty="0" smtClean="0">
                <a:latin typeface="Macedonian Helv" pitchFamily="34" charset="0"/>
              </a:rPr>
              <a:t> </a:t>
            </a:r>
            <a:r>
              <a:rPr lang="en-US" sz="3600" dirty="0" err="1" smtClean="0">
                <a:latin typeface="Macedonian Helv" pitchFamily="34" charset="0"/>
              </a:rPr>
              <a:t>na</a:t>
            </a:r>
            <a:r>
              <a:rPr lang="en-US" sz="3600" dirty="0" smtClean="0">
                <a:latin typeface="Macedonian Helv" pitchFamily="34" charset="0"/>
              </a:rPr>
              <a:t> </a:t>
            </a:r>
            <a:r>
              <a:rPr lang="en-US" sz="3600" dirty="0" err="1" smtClean="0">
                <a:latin typeface="Macedonian Helv" pitchFamily="34" charset="0"/>
              </a:rPr>
              <a:t>kvalitativni</a:t>
            </a:r>
            <a:r>
              <a:rPr lang="en-US" sz="3600" dirty="0" smtClean="0">
                <a:latin typeface="Macedonian Helv" pitchFamily="34" charset="0"/>
              </a:rPr>
              <a:t> </a:t>
            </a:r>
            <a:r>
              <a:rPr lang="en-US" sz="3600" dirty="0" err="1" smtClean="0">
                <a:latin typeface="Macedonian Helv" pitchFamily="34" charset="0"/>
              </a:rPr>
              <a:t>i</a:t>
            </a:r>
            <a:r>
              <a:rPr lang="en-US" sz="3600" dirty="0" smtClean="0">
                <a:latin typeface="Macedonian Helv" pitchFamily="34" charset="0"/>
              </a:rPr>
              <a:t> </a:t>
            </a:r>
            <a:r>
              <a:rPr lang="en-US" sz="3600" dirty="0" err="1" smtClean="0">
                <a:latin typeface="Macedonian Helv" pitchFamily="34" charset="0"/>
              </a:rPr>
              <a:t>kvantitativni</a:t>
            </a:r>
            <a:r>
              <a:rPr lang="en-US" sz="3600" dirty="0" smtClean="0">
                <a:latin typeface="Macedonian Helv" pitchFamily="34" charset="0"/>
              </a:rPr>
              <a:t> </a:t>
            </a:r>
            <a:r>
              <a:rPr lang="en-US" sz="3600" dirty="0" err="1" smtClean="0">
                <a:latin typeface="Macedonian Helv" pitchFamily="34" charset="0"/>
              </a:rPr>
              <a:t>obelodenuvawa</a:t>
            </a:r>
            <a:r>
              <a:rPr lang="en-US" sz="3600" dirty="0" smtClean="0">
                <a:latin typeface="Macedonian Helv" pitchFamily="34" charset="0"/>
              </a:rPr>
              <a:t>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1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Macedonian Helv" pitchFamily="34" charset="0"/>
              </a:rPr>
              <a:t>ZO[TO OVAA TEMA?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533401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Za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spojot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bankarstvoto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revizijata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zatoa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{to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toa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se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oblasti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vo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koi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se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educirav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profesii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vo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koi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rabotev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odnosno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sega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rabotam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;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Macedonian Helv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5146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7030A0"/>
                </a:solidFill>
              </a:rPr>
              <a:t>-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Za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“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malite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revizorski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dru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{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tva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”,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idejata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e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da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se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napravi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napor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za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razgrani~uvawe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toa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koj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kolku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e golem,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koj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kolku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acedonian Helv" pitchFamily="34" charset="0"/>
              </a:rPr>
              <a:t> e mal;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Macedonian Helv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1148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“Vo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Republika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Makedonija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”,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zatoa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{to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Makedonija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e s# {to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imame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zatoa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{to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kolku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da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razmisluvame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globalno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najprvo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treba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da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deluvame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lokalno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, a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sekoj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pat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po~nuva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so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prviot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 ~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ekor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Macedonian Helv" pitchFamily="34" charset="0"/>
              </a:rPr>
              <a:t>. 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Macedonian Helv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Vo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juli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2009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godina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Bazelskiot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komitet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objavi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dokumenti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nare~eni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Jaknewe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ramkata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za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Bazel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II (Enhancements to the Basel II Framework)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Revizija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ramkata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Bazel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II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za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pazarniot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rizik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(Revisions to the Basel II Market Risk Framework) 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so {to be{e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izvr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{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ena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revizija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trite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solba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Bazel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II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standardite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.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Macedonian Helv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534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Promenite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vo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supervizorskata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regulativa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i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razvojot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na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Bazelskite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standardi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dovede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i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do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promeni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i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vo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smetkovodstvenata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regulativa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. Taka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vo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2008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godina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Komitetot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za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me|unarodni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smetkovodstveni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standardi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smtClean="0">
                <a:solidFill>
                  <a:srgbClr val="FFFF00"/>
                </a:solidFill>
                <a:latin typeface="+mj-lt"/>
              </a:rPr>
              <a:t>(International Accounting Standards Board – IASB)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delumno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go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izmeni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i="1" dirty="0" smtClean="0">
                <a:solidFill>
                  <a:srgbClr val="FFFF00"/>
                </a:solidFill>
                <a:latin typeface="Macedonian Helv" pitchFamily="34" charset="0"/>
              </a:rPr>
              <a:t>MSS 39 – </a:t>
            </a:r>
            <a:r>
              <a:rPr lang="en-US" sz="3000" i="1" dirty="0" err="1" smtClean="0">
                <a:solidFill>
                  <a:srgbClr val="FFFF00"/>
                </a:solidFill>
                <a:latin typeface="Macedonian Helv" pitchFamily="34" charset="0"/>
              </a:rPr>
              <a:t>Finansiski</a:t>
            </a:r>
            <a:r>
              <a:rPr lang="en-US" sz="3000" i="1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i="1" dirty="0" err="1" smtClean="0">
                <a:solidFill>
                  <a:srgbClr val="FFFF00"/>
                </a:solidFill>
                <a:latin typeface="Macedonian Helv" pitchFamily="34" charset="0"/>
              </a:rPr>
              <a:t>instrumenti</a:t>
            </a:r>
            <a:r>
              <a:rPr lang="en-US" sz="3000" i="1" dirty="0" smtClean="0">
                <a:solidFill>
                  <a:srgbClr val="FFFF00"/>
                </a:solidFill>
                <a:latin typeface="Macedonian Helv" pitchFamily="34" charset="0"/>
              </a:rPr>
              <a:t>: </a:t>
            </a:r>
            <a:r>
              <a:rPr lang="en-US" sz="3000" i="1" dirty="0" err="1" smtClean="0">
                <a:solidFill>
                  <a:srgbClr val="FFFF00"/>
                </a:solidFill>
                <a:latin typeface="Macedonian Helv" pitchFamily="34" charset="0"/>
              </a:rPr>
              <a:t>priznavawe</a:t>
            </a:r>
            <a:r>
              <a:rPr lang="en-US" sz="3000" i="1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i="1" dirty="0" err="1" smtClean="0">
                <a:solidFill>
                  <a:srgbClr val="FFFF00"/>
                </a:solidFill>
                <a:latin typeface="Macedonian Helv" pitchFamily="34" charset="0"/>
              </a:rPr>
              <a:t>i</a:t>
            </a:r>
            <a:r>
              <a:rPr lang="en-US" sz="3000" i="1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i="1" dirty="0" err="1" smtClean="0">
                <a:solidFill>
                  <a:srgbClr val="FFFF00"/>
                </a:solidFill>
                <a:latin typeface="Macedonian Helv" pitchFamily="34" charset="0"/>
              </a:rPr>
              <a:t>merewe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po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{to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sleduva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donesuvaweto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na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i="1" dirty="0" smtClean="0">
                <a:solidFill>
                  <a:srgbClr val="FFFF00"/>
                </a:solidFill>
                <a:latin typeface="Macedonian Helv" pitchFamily="34" charset="0"/>
              </a:rPr>
              <a:t>MSFI 9 – </a:t>
            </a:r>
            <a:r>
              <a:rPr lang="en-US" sz="3000" i="1" dirty="0" err="1" smtClean="0">
                <a:solidFill>
                  <a:srgbClr val="FFFF00"/>
                </a:solidFill>
                <a:latin typeface="Macedonian Helv" pitchFamily="34" charset="0"/>
              </a:rPr>
              <a:t>Finansiski</a:t>
            </a:r>
            <a:r>
              <a:rPr lang="en-US" sz="3000" i="1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i="1" dirty="0" err="1" smtClean="0">
                <a:solidFill>
                  <a:srgbClr val="FFFF00"/>
                </a:solidFill>
                <a:latin typeface="Macedonian Helv" pitchFamily="34" charset="0"/>
              </a:rPr>
              <a:t>instrumenti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vo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prvi~nata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verzija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primenliv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od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01.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januari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2013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godina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, a ~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ija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celosna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primena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}e bide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najrano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na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01.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januari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 2015 </a:t>
            </a:r>
            <a:r>
              <a:rPr lang="en-US" sz="3000" dirty="0" err="1" smtClean="0">
                <a:solidFill>
                  <a:srgbClr val="FFFF00"/>
                </a:solidFill>
                <a:latin typeface="Macedonian Helv" pitchFamily="34" charset="0"/>
              </a:rPr>
              <a:t>godina</a:t>
            </a:r>
            <a:r>
              <a:rPr lang="en-US" sz="3000" dirty="0" smtClean="0">
                <a:solidFill>
                  <a:srgbClr val="FFFF00"/>
                </a:solidFill>
                <a:latin typeface="Macedonian Helv" pitchFamily="34" charset="0"/>
              </a:rPr>
              <a:t>. </a:t>
            </a:r>
            <a:endParaRPr lang="en-US" sz="3000" dirty="0">
              <a:solidFill>
                <a:srgbClr val="FFFF00"/>
              </a:solidFill>
              <a:latin typeface="Macedonian Helv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28600" y="304800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Bazelskiot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komitet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objavi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Bazel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standardite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dogovoreni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so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guvernerite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supervizorskite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rakovodstva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,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podr`an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liderite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grupata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G20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noemvri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2010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godina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samitot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Seul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Bazel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komponiran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eliminira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slabostite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vospostavi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stabilnost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podgotvenost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bankarskiot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sistem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spravi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so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idnite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krizni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stresni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sostojbi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28600" y="3124200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Barawata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Bazel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bankite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01.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januari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2013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godina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vospostavat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minimalni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kapitalni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standardi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vo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odnos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rizi~nata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aktiva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Risk-weighted assets – RWAs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toa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3,5%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odnos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obi~nite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akcii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RWAs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4,5%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odnos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primarniot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kapital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prvo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nivo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kapitalot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RWAs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8,0%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odnos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vkupniot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kapital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RWAs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Arial" pitchFamily="34" charset="0"/>
              </a:rPr>
              <a:t>;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Zakonskata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regulativa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vo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Republika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Makedonija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 e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skoro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celosno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usoglasena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 so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barawata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Bazelskite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Macedonian Helv" pitchFamily="34" charset="0"/>
              </a:rPr>
              <a:t>standardi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Macedonian Helv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274838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Potpolna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primenlivost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25-te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principi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za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poefikasna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kontrola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bankite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objaveni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od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Bazelskiot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komitet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vo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ramkite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acedonian Helv" pitchFamily="34" charset="0"/>
              </a:rPr>
              <a:t>Bazel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495800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Analogno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Bazel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Bazel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propi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{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ani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se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pristapite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za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utvrduvawe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potrebniot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kapital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metodologijata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za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utvrduvawe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adekvatnosta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Macedonian Helv" pitchFamily="34" charset="0"/>
              </a:rPr>
              <a:t>kapitalot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Macedonian Helv" pitchFamily="34" charset="0"/>
              </a:rPr>
              <a:t>INTERNA REVIZIJA</a:t>
            </a:r>
          </a:p>
          <a:p>
            <a:pPr algn="just"/>
            <a:r>
              <a:rPr lang="en-US" sz="2800" dirty="0" err="1" smtClean="0">
                <a:latin typeface="Macedonian Helv" pitchFamily="34" charset="0"/>
              </a:rPr>
              <a:t>Internata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bankite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{</a:t>
            </a:r>
            <a:r>
              <a:rPr lang="en-US" sz="2800" dirty="0" err="1" smtClean="0">
                <a:latin typeface="Macedonian Helv" pitchFamily="34" charset="0"/>
              </a:rPr>
              <a:t>tedilnicite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organizira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kako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nezavisen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organizacionen</a:t>
            </a:r>
            <a:r>
              <a:rPr lang="en-US" sz="2800" dirty="0" smtClean="0">
                <a:latin typeface="Macedonian Helv" pitchFamily="34" charset="0"/>
              </a:rPr>
              <a:t> segment. </a:t>
            </a:r>
            <a:r>
              <a:rPr lang="en-US" sz="2800" dirty="0" err="1" smtClean="0">
                <a:latin typeface="Macedonian Helv" pitchFamily="34" charset="0"/>
              </a:rPr>
              <a:t>Slu`bata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interna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vr</a:t>
            </a:r>
            <a:r>
              <a:rPr lang="en-US" sz="2800" dirty="0" smtClean="0">
                <a:latin typeface="Macedonian Helv" pitchFamily="34" charset="0"/>
              </a:rPr>
              <a:t>{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permanentna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celosna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raboteweto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bankata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odnosno</a:t>
            </a:r>
            <a:r>
              <a:rPr lang="en-US" sz="2800" dirty="0" smtClean="0">
                <a:latin typeface="Macedonian Helv" pitchFamily="34" charset="0"/>
              </a:rPr>
              <a:t> {</a:t>
            </a:r>
            <a:r>
              <a:rPr lang="en-US" sz="2800" dirty="0" err="1" smtClean="0">
                <a:latin typeface="Macedonian Helv" pitchFamily="34" charset="0"/>
              </a:rPr>
              <a:t>tedilnicata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od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aspekt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zakonitosta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raboteweto</a:t>
            </a:r>
            <a:r>
              <a:rPr lang="en-US" sz="2800" dirty="0" smtClean="0">
                <a:latin typeface="Macedonian Helv" pitchFamily="34" charset="0"/>
              </a:rPr>
              <a:t>.</a:t>
            </a:r>
            <a:endParaRPr lang="en-US" sz="2800" dirty="0">
              <a:latin typeface="Macedonian Helv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5720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Macedonian Helv" pitchFamily="34" charset="0"/>
              </a:rPr>
              <a:t>Slu`bata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interna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treba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obezbedi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nezavisna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ocenka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adekvatnosta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sistemite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vnatre</a:t>
            </a:r>
            <a:r>
              <a:rPr lang="en-US" sz="2800" dirty="0" smtClean="0">
                <a:latin typeface="Macedonian Helv" pitchFamily="34" charset="0"/>
              </a:rPr>
              <a:t>{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kontrola</a:t>
            </a:r>
            <a:r>
              <a:rPr lang="en-US" sz="2800" dirty="0" smtClean="0">
                <a:latin typeface="Macedonian Helv" pitchFamily="34" charset="0"/>
              </a:rPr>
              <a:t>.</a:t>
            </a:r>
            <a:endParaRPr lang="en-US" sz="2800" dirty="0">
              <a:latin typeface="Macedonian Helv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Macedonian Helv" pitchFamily="34" charset="0"/>
              </a:rPr>
              <a:t>SUPERVIZIJA OD NBRM</a:t>
            </a:r>
          </a:p>
          <a:p>
            <a:pPr algn="just"/>
            <a:r>
              <a:rPr lang="en-US" sz="2800" dirty="0" err="1" smtClean="0">
                <a:latin typeface="Macedonian Helv" pitchFamily="34" charset="0"/>
              </a:rPr>
              <a:t>Supervizijata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osobeno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fokusira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kreditniot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likvidnosniot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operativniot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valutniot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drugite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rizici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koi</a:t>
            </a:r>
            <a:r>
              <a:rPr lang="en-US" sz="2800" dirty="0" smtClean="0">
                <a:latin typeface="Macedonian Helv" pitchFamily="34" charset="0"/>
              </a:rPr>
              <a:t> e </a:t>
            </a:r>
            <a:r>
              <a:rPr lang="en-US" sz="2800" dirty="0" err="1" smtClean="0">
                <a:latin typeface="Macedonian Helv" pitchFamily="34" charset="0"/>
              </a:rPr>
              <a:t>izlo`ena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bankata</a:t>
            </a:r>
            <a:r>
              <a:rPr lang="en-US" sz="2800" dirty="0" smtClean="0">
                <a:latin typeface="Macedonian Helv" pitchFamily="34" charset="0"/>
              </a:rPr>
              <a:t>.</a:t>
            </a:r>
            <a:endParaRPr lang="en-US" sz="2800" dirty="0">
              <a:latin typeface="Macedonian Helv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19475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Odr`uvawe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kontakti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so ~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lenovite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organite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bankata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ili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{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tedilnicata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dru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{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tvoto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;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38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Suprvizijata</a:t>
            </a:r>
            <a:r>
              <a:rPr lang="en-US" sz="2800" dirty="0" smtClean="0"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vr</a:t>
            </a:r>
            <a:r>
              <a:rPr lang="en-US" sz="2800" dirty="0" smtClean="0"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lang="en-US" sz="2800" dirty="0" err="1" smtClean="0"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preku</a:t>
            </a:r>
            <a:r>
              <a:rPr lang="en-US" sz="2800" dirty="0" smtClean="0"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Permanentno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vonterensko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sledewe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raboteweto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bankata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odnosno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{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tedilnicata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;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14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Neposredna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celosna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ili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delumna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terenska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kontrola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kaj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bankata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odnosno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{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tedilnicata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;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2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37370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Pri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konsolidirana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supervizija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NBRM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sorabotuva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so drug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supervizirki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organ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dokolku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mati~noto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lice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bankarskata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grupacija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predmet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supervizija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toj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supervizirski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organ.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800" dirty="0" smtClean="0">
              <a:latin typeface="Macedonian Helv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Vakva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sorabotka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vospostavuva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stranski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supervizorski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organi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dokolku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mati~noto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lice e so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sedi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{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te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nadvor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od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Republika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  <a:cs typeface="Arial" pitchFamily="34" charset="0"/>
              </a:rPr>
              <a:t>Makedonija</a:t>
            </a:r>
            <a:r>
              <a:rPr lang="en-US" sz="2800" dirty="0" smtClean="0">
                <a:latin typeface="Macedonian Helv" pitchFamily="34" charset="0"/>
                <a:cs typeface="Arial" pitchFamily="34" charset="0"/>
              </a:rPr>
              <a:t>.      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304800" y="646332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NEZAVISNA EKSTERNA REVIZIJA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Odgovornost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eksternata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e da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izrazi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mislewe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finansiskite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izve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{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tai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zasnovano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izvr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{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enata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Pri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toa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revizorot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ja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vodi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revizijata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vo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soglasnost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so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zakonskite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propisi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i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Me|unarodnite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standardi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Ovie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standardi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baraat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po~ituvawe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eti~kite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standardi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planirawe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i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vr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{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ewe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revizijata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so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cel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da se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dobie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razumna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sigurnost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dali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finansiskite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izve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{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tai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sodr`at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materijalno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zna~ajni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pogre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{ni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prika`uvawa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.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Pokraj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finansiskite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izve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{tai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eksterniot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ocenuva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: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adekvatnosta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kapitalot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sistemite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upravuvawe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so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rizici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nivoto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promenite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izdvoenite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rezervi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potencijalni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zagubi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izvr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enite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otpisi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iznosot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prezemenite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potencijalni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obvrski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izve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tajot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efektite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konsolidacijata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funkcioniraweto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vnatre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nata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vodeweto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delovnite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knigi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informacioniot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sistem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to~nosta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kompletnosta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izve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taite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{to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dostavuva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bankata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odnosno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{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tedilnicata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do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Narodnata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banka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adekvatnosta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smetkovodstvenite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proceduri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bankata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sproveduvaweto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zakonskata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regulativa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.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4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4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94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94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94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942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000"/>
                                        <p:tgtEl>
                                          <p:spTgt spid="942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28600"/>
          <a:ext cx="8686800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0"/>
                <a:gridCol w="2895600"/>
                <a:gridCol w="2895600"/>
              </a:tblGrid>
              <a:tr h="41251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Macedonian Helv" pitchFamily="34" charset="0"/>
                        </a:rPr>
                        <a:t>INTERNA REVIZIJA</a:t>
                      </a:r>
                      <a:endParaRPr lang="en-US" b="1" dirty="0">
                        <a:latin typeface="Macedonian Helv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Macedonian Helv" pitchFamily="34" charset="0"/>
                        </a:rPr>
                        <a:t>SUPERVIZIJA</a:t>
                      </a:r>
                      <a:endParaRPr lang="en-US" b="1" dirty="0">
                        <a:latin typeface="Macedonian Helv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Macedonian Helv" pitchFamily="34" charset="0"/>
                        </a:rPr>
                        <a:t>EKSTERNA REVIZIJA</a:t>
                      </a:r>
                      <a:endParaRPr lang="en-US" b="1" dirty="0">
                        <a:latin typeface="Macedonian Helv" pitchFamily="34" charset="0"/>
                      </a:endParaRPr>
                    </a:p>
                  </a:txBody>
                  <a:tcPr/>
                </a:tc>
              </a:tr>
              <a:tr h="73048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Macedonian Helv" pitchFamily="34" charset="0"/>
                        </a:rPr>
                        <a:t>Vraboteni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vo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bankata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Macedonian Helv" pitchFamily="34" charset="0"/>
                        </a:rPr>
                        <a:t>Vraboteni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vo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NBRM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Macedonian Helv" pitchFamily="34" charset="0"/>
                        </a:rPr>
                        <a:t>Vraboteni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vo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dru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{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tvo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za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revizija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397000"/>
          <a:ext cx="87630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1000"/>
                <a:gridCol w="2921000"/>
                <a:gridCol w="29210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Macedonian Helv" pitchFamily="34" charset="0"/>
                        </a:rPr>
                        <a:t>Nezavisen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segment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od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bankata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Macedonian Helv" pitchFamily="34" charset="0"/>
                        </a:rPr>
                        <a:t>Supervizorska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vlast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so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avtoritet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potkrepen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so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zakon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Macedonian Helv" pitchFamily="34" charset="0"/>
                        </a:rPr>
                        <a:t>Bankata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go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opredeluva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revizorot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, a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Guvernerot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go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odobruva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ili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ne,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izborot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2667000"/>
          <a:ext cx="87630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1000"/>
                <a:gridCol w="2921000"/>
                <a:gridCol w="29210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Macedonian Helv" pitchFamily="34" charset="0"/>
                        </a:rPr>
                        <a:t>Rabotni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zada~i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Macedonian Helv" pitchFamily="34" charset="0"/>
                        </a:rPr>
                        <a:t>Po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nalog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;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ja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izvestuva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bankata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za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kontrolata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Macedonian Helv" pitchFamily="34" charset="0"/>
                        </a:rPr>
                        <a:t>Sklu~uva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dogovor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za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revizija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3429000"/>
          <a:ext cx="8991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7200"/>
                <a:gridCol w="2997200"/>
                <a:gridCol w="29972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Macedonian Helv" pitchFamily="34" charset="0"/>
                        </a:rPr>
                        <a:t>Se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vr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{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i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p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ermanentno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i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kontinuirano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Macedonian Helv" pitchFamily="34" charset="0"/>
                        </a:rPr>
                        <a:t>Se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vr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{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i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permanentno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so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vonterenskoto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sledewe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Macedonian Helv" pitchFamily="34" charset="0"/>
                        </a:rPr>
                        <a:t>Nema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permanentnost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, se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vrzuva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za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datumot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na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finansiskite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izve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{tai, no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ima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kontinuiranost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" y="4800600"/>
          <a:ext cx="8991600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7200"/>
                <a:gridCol w="2997200"/>
                <a:gridCol w="29972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Macedonian Helv" pitchFamily="34" charset="0"/>
                        </a:rPr>
                        <a:t>Obezbeduva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izrabotka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na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kvalitetni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celosni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i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objektivno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prezentirani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finansiski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izve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{tai,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kako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i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usoglasenost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so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zakonskata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regulativa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latin typeface="Macedonian Helv" pitchFamily="34" charset="0"/>
                        </a:rPr>
                        <a:t>Ja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ocenuva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sigurnosta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stabilnosta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rizi~nosta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izlo`enosta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na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rizici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sistemot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na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vnatre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{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na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 </a:t>
                      </a:r>
                      <a:r>
                        <a:rPr lang="en-US" baseline="0" dirty="0" err="1" smtClean="0">
                          <a:latin typeface="Macedonian Helv" pitchFamily="34" charset="0"/>
                        </a:rPr>
                        <a:t>kontrola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usoglasenosta</a:t>
                      </a:r>
                      <a:r>
                        <a:rPr lang="en-US" dirty="0" smtClean="0">
                          <a:latin typeface="Macedonian Helv" pitchFamily="34" charset="0"/>
                        </a:rPr>
                        <a:t> so </a:t>
                      </a:r>
                      <a:r>
                        <a:rPr lang="en-US" dirty="0" err="1" smtClean="0">
                          <a:latin typeface="Macedonian Helv" pitchFamily="34" charset="0"/>
                        </a:rPr>
                        <a:t>propisite</a:t>
                      </a:r>
                      <a:r>
                        <a:rPr lang="en-US" baseline="0" dirty="0" smtClean="0">
                          <a:latin typeface="Macedonian Helv" pitchFamily="34" charset="0"/>
                        </a:rPr>
                        <a:t> 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Dava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milewe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za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toa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dali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finansiskite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izve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{tai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bankata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davaat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vistinska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objektivna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slika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za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finansiskata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sostojba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bankata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denot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izvestuvaweto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Macedonian Helv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Macedonian Helv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45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Macedonian Helv" pitchFamily="34" charset="0"/>
              </a:rPr>
              <a:t>Sektorot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bankarstvoto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ima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zna~ajna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uloga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vo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formiraweto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na</a:t>
            </a:r>
            <a:r>
              <a:rPr lang="en-US" sz="3200" dirty="0" smtClean="0">
                <a:latin typeface="Macedonian Helv" pitchFamily="34" charset="0"/>
              </a:rPr>
              <a:t> op{</a:t>
            </a:r>
            <a:r>
              <a:rPr lang="en-US" sz="3200" dirty="0" err="1" smtClean="0">
                <a:latin typeface="Macedonian Helv" pitchFamily="34" charset="0"/>
              </a:rPr>
              <a:t>tiot</a:t>
            </a:r>
            <a:r>
              <a:rPr lang="en-US" sz="3200" dirty="0" smtClean="0">
                <a:latin typeface="Macedonian Helv" pitchFamily="34" charset="0"/>
              </a:rPr>
              <a:t> ambient </a:t>
            </a:r>
            <a:r>
              <a:rPr lang="en-US" sz="3200" dirty="0" err="1" smtClean="0">
                <a:latin typeface="Macedonian Helv" pitchFamily="34" charset="0"/>
              </a:rPr>
              <a:t>vo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ekonomijata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sekoja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zemja</a:t>
            </a:r>
            <a:r>
              <a:rPr lang="en-US" sz="3200" dirty="0" smtClean="0">
                <a:latin typeface="Macedonian Helv" pitchFamily="34" charset="0"/>
              </a:rPr>
              <a:t>.</a:t>
            </a:r>
          </a:p>
          <a:p>
            <a:pPr algn="just"/>
            <a:endParaRPr lang="en-US" sz="3200" i="1" dirty="0" smtClean="0">
              <a:latin typeface="Macedonian Helv" pitchFamily="34" charset="0"/>
            </a:endParaRPr>
          </a:p>
          <a:p>
            <a:pPr algn="just"/>
            <a:r>
              <a:rPr lang="en-US" sz="3200" i="1" dirty="0" err="1" smtClean="0">
                <a:latin typeface="Macedonian Helv" pitchFamily="34" charset="0"/>
              </a:rPr>
              <a:t>Bankarstvoto</a:t>
            </a:r>
            <a:r>
              <a:rPr lang="en-US" sz="3200" i="1" dirty="0" smtClean="0">
                <a:latin typeface="Macedonian Helv" pitchFamily="34" charset="0"/>
              </a:rPr>
              <a:t> e </a:t>
            </a:r>
            <a:r>
              <a:rPr lang="en-US" sz="3200" i="1" dirty="0" err="1" smtClean="0">
                <a:latin typeface="Macedonian Helv" pitchFamily="34" charset="0"/>
              </a:rPr>
              <a:t>krvotok</a:t>
            </a:r>
            <a:r>
              <a:rPr lang="en-US" sz="3200" i="1" dirty="0" smtClean="0">
                <a:latin typeface="Macedonian Helv" pitchFamily="34" charset="0"/>
              </a:rPr>
              <a:t> </a:t>
            </a:r>
            <a:r>
              <a:rPr lang="en-US" sz="3200" i="1" dirty="0" err="1" smtClean="0">
                <a:latin typeface="Macedonian Helv" pitchFamily="34" charset="0"/>
              </a:rPr>
              <a:t>na</a:t>
            </a:r>
            <a:r>
              <a:rPr lang="en-US" sz="3200" i="1" dirty="0" smtClean="0">
                <a:latin typeface="Macedonian Helv" pitchFamily="34" charset="0"/>
              </a:rPr>
              <a:t> </a:t>
            </a:r>
            <a:r>
              <a:rPr lang="en-US" sz="3200" i="1" dirty="0" err="1" smtClean="0">
                <a:latin typeface="Macedonian Helv" pitchFamily="34" charset="0"/>
              </a:rPr>
              <a:t>stopanstvoto</a:t>
            </a:r>
            <a:r>
              <a:rPr lang="en-US" sz="3200" i="1" dirty="0" smtClean="0">
                <a:latin typeface="Macedonian Helv" pitchFamily="34" charset="0"/>
              </a:rPr>
              <a:t>.</a:t>
            </a:r>
          </a:p>
          <a:p>
            <a:pPr algn="just"/>
            <a:endParaRPr lang="en-US" sz="3200" dirty="0" smtClean="0">
              <a:latin typeface="Macedonian Helv" pitchFamily="34" charset="0"/>
            </a:endParaRPr>
          </a:p>
          <a:p>
            <a:pPr algn="just"/>
            <a:r>
              <a:rPr lang="en-US" sz="3200" dirty="0" err="1" smtClean="0">
                <a:latin typeface="Macedonian Helv" pitchFamily="34" charset="0"/>
              </a:rPr>
              <a:t>Bankarskiot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sektor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vo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Republika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Makedonija</a:t>
            </a:r>
            <a:r>
              <a:rPr lang="en-US" sz="3200" dirty="0" smtClean="0">
                <a:latin typeface="Macedonian Helv" pitchFamily="34" charset="0"/>
              </a:rPr>
              <a:t> go </a:t>
            </a:r>
            <a:r>
              <a:rPr lang="en-US" sz="3200" dirty="0" err="1" smtClean="0">
                <a:latin typeface="Macedonian Helv" pitchFamily="34" charset="0"/>
              </a:rPr>
              <a:t>so~inuvaat</a:t>
            </a:r>
            <a:r>
              <a:rPr lang="en-US" sz="3200" dirty="0" smtClean="0">
                <a:latin typeface="Macedonian Helv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3200" dirty="0" smtClean="0">
                <a:latin typeface="Macedonian Helv" pitchFamily="34" charset="0"/>
              </a:rPr>
              <a:t> ~</a:t>
            </a:r>
            <a:r>
              <a:rPr lang="en-US" sz="3200" dirty="0" err="1" smtClean="0">
                <a:latin typeface="Macedonian Helv" pitchFamily="34" charset="0"/>
              </a:rPr>
              <a:t>etiri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golemi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banki</a:t>
            </a:r>
            <a:r>
              <a:rPr lang="en-US" sz="3200" dirty="0" smtClean="0">
                <a:latin typeface="Macedonian Helv" pitchFamily="34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osum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sredni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banki</a:t>
            </a:r>
            <a:r>
              <a:rPr lang="en-US" sz="3200" dirty="0" smtClean="0">
                <a:latin typeface="Macedonian Helv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sz="3200" dirty="0" smtClean="0">
                <a:latin typeface="Macedonian Helv" pitchFamily="34" charset="0"/>
              </a:rPr>
              <a:t> pet </a:t>
            </a:r>
            <a:r>
              <a:rPr lang="en-US" sz="3200" dirty="0" err="1" smtClean="0">
                <a:latin typeface="Macedonian Helv" pitchFamily="34" charset="0"/>
              </a:rPr>
              <a:t>mali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banki</a:t>
            </a:r>
            <a:r>
              <a:rPr lang="en-US" sz="3200" dirty="0" smtClean="0">
                <a:latin typeface="Macedonian Helv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osum</a:t>
            </a:r>
            <a:r>
              <a:rPr lang="en-US" sz="3200" dirty="0" smtClean="0">
                <a:latin typeface="Macedonian Helv" pitchFamily="34" charset="0"/>
              </a:rPr>
              <a:t> {</a:t>
            </a:r>
            <a:r>
              <a:rPr lang="en-US" sz="3200" dirty="0" err="1" smtClean="0">
                <a:latin typeface="Macedonian Helv" pitchFamily="34" charset="0"/>
              </a:rPr>
              <a:t>tedilnici</a:t>
            </a:r>
            <a:r>
              <a:rPr lang="en-US" sz="3200" dirty="0" smtClean="0">
                <a:latin typeface="Macedonian Helv" pitchFamily="34" charset="0"/>
              </a:rPr>
              <a:t>.</a:t>
            </a:r>
            <a:endParaRPr lang="en-US" sz="3200" dirty="0">
              <a:latin typeface="Macedonian Helv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Macedonian Helv" pitchFamily="34" charset="0"/>
              </a:rPr>
              <a:t>Efikasnosta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raboteweto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revizorskata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funkcija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bankata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podobruva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preku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sorabotkata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internata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eksternata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supervizijata</a:t>
            </a:r>
            <a:r>
              <a:rPr lang="en-US" sz="2800" dirty="0" smtClean="0">
                <a:latin typeface="Macedonian Helv" pitchFamily="34" charset="0"/>
              </a:rPr>
              <a:t>, {to </a:t>
            </a:r>
            <a:r>
              <a:rPr lang="en-US" sz="2800" dirty="0" err="1" smtClean="0">
                <a:latin typeface="Macedonian Helv" pitchFamily="34" charset="0"/>
              </a:rPr>
              <a:t>pretpostavuva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postoewe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doverba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pome|u</a:t>
            </a:r>
            <a:r>
              <a:rPr lang="en-US" sz="2800" dirty="0" smtClean="0">
                <a:latin typeface="Macedonian Helv" pitchFamily="34" charset="0"/>
              </a:rPr>
              <a:t> trite </a:t>
            </a:r>
            <a:r>
              <a:rPr lang="en-US" sz="2800" dirty="0" err="1" smtClean="0">
                <a:latin typeface="Macedonian Helv" pitchFamily="34" charset="0"/>
              </a:rPr>
              <a:t>segmenti</a:t>
            </a:r>
            <a:r>
              <a:rPr lang="en-US" sz="2800" dirty="0" smtClean="0">
                <a:latin typeface="Macedonian Helv" pitchFamily="34" charset="0"/>
              </a:rPr>
              <a:t>. </a:t>
            </a:r>
          </a:p>
          <a:p>
            <a:pPr algn="just"/>
            <a:r>
              <a:rPr lang="en-US" sz="2800" dirty="0" err="1" smtClean="0">
                <a:latin typeface="Macedonian Helv" pitchFamily="34" charset="0"/>
              </a:rPr>
              <a:t>Eksternata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pribira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preliminarni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podatoci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od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internata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, a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dvete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rvizorski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slu`bi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dostavuvaat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podatoci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izve</a:t>
            </a:r>
            <a:r>
              <a:rPr lang="en-US" sz="2800" dirty="0" smtClean="0">
                <a:latin typeface="Macedonian Helv" pitchFamily="34" charset="0"/>
              </a:rPr>
              <a:t>{tai do </a:t>
            </a:r>
            <a:r>
              <a:rPr lang="en-US" sz="2800" dirty="0" err="1" smtClean="0">
                <a:latin typeface="Macedonian Helv" pitchFamily="34" charset="0"/>
              </a:rPr>
              <a:t>supervizorskiot</a:t>
            </a:r>
            <a:r>
              <a:rPr lang="en-US" sz="2800" dirty="0" smtClean="0">
                <a:latin typeface="Macedonian Helv" pitchFamily="34" charset="0"/>
              </a:rPr>
              <a:t> organ.</a:t>
            </a:r>
          </a:p>
          <a:p>
            <a:pPr algn="just"/>
            <a:r>
              <a:rPr lang="en-US" sz="2800" dirty="0" err="1" smtClean="0">
                <a:latin typeface="Macedonian Helv" pitchFamily="34" charset="0"/>
              </a:rPr>
              <a:t>Revizijata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vr</a:t>
            </a:r>
            <a:r>
              <a:rPr lang="en-US" sz="2800" dirty="0" smtClean="0">
                <a:latin typeface="Macedonian Helv" pitchFamily="34" charset="0"/>
              </a:rPr>
              <a:t>{at </a:t>
            </a:r>
            <a:r>
              <a:rPr lang="en-US" sz="2800" dirty="0" err="1" smtClean="0">
                <a:latin typeface="Macedonian Helv" pitchFamily="34" charset="0"/>
              </a:rPr>
              <a:t>ovlasteni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revizori</a:t>
            </a:r>
            <a:r>
              <a:rPr lang="en-US" sz="2800" dirty="0" smtClean="0">
                <a:latin typeface="Macedonian Helv" pitchFamily="34" charset="0"/>
              </a:rPr>
              <a:t>.</a:t>
            </a:r>
          </a:p>
          <a:p>
            <a:pPr algn="just"/>
            <a:r>
              <a:rPr lang="en-US" sz="2800" dirty="0" err="1" smtClean="0">
                <a:latin typeface="Macedonian Helv" pitchFamily="34" charset="0"/>
              </a:rPr>
              <a:t>Principite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kontinuitet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nezavisnost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profesionalna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kompetentnost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politiki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proceduri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raboteweto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objektivnost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obemot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aktivnosti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zastapeni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kaj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internata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eksternata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revizizja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kaj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supervizijata</a:t>
            </a:r>
            <a:r>
              <a:rPr lang="en-US" sz="2800" dirty="0" smtClean="0">
                <a:latin typeface="Macedonian Helv" pitchFamily="34" charset="0"/>
              </a:rPr>
              <a:t>.</a:t>
            </a:r>
            <a:endParaRPr lang="en-US" sz="2800" dirty="0">
              <a:latin typeface="Macedonian Helv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"/>
            <a:ext cx="8077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Macedonian Helv" pitchFamily="34" charset="0"/>
              </a:rPr>
              <a:t>U{</a:t>
            </a:r>
            <a:r>
              <a:rPr lang="en-US" sz="2800" dirty="0" err="1" smtClean="0">
                <a:latin typeface="Macedonian Helv" pitchFamily="34" charset="0"/>
              </a:rPr>
              <a:t>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Kralstvoto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Jugoslavija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bil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usvoen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Zakon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trgovija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koj</a:t>
            </a:r>
            <a:r>
              <a:rPr lang="en-US" sz="2800" dirty="0" smtClean="0">
                <a:latin typeface="Macedonian Helv" pitchFamily="34" charset="0"/>
              </a:rPr>
              <a:t> so 57 ~</a:t>
            </a:r>
            <a:r>
              <a:rPr lang="en-US" sz="2800" dirty="0" err="1" smtClean="0">
                <a:latin typeface="Macedonian Helv" pitchFamily="34" charset="0"/>
              </a:rPr>
              <a:t>lena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regulirale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pra</a:t>
            </a:r>
            <a:r>
              <a:rPr lang="en-US" sz="2800" dirty="0" smtClean="0">
                <a:latin typeface="Macedonian Helv" pitchFamily="34" charset="0"/>
              </a:rPr>
              <a:t>{</a:t>
            </a:r>
            <a:r>
              <a:rPr lang="en-US" sz="2800" dirty="0" err="1" smtClean="0">
                <a:latin typeface="Macedonian Helv" pitchFamily="34" charset="0"/>
              </a:rPr>
              <a:t>awata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od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oblasta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revizijata</a:t>
            </a:r>
            <a:r>
              <a:rPr lang="en-US" sz="2800" dirty="0" smtClean="0">
                <a:latin typeface="Macedonian Helv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Macedonian Helv" pitchFamily="34" charset="0"/>
              </a:rPr>
              <a:t>Vo 1948 </a:t>
            </a:r>
            <a:r>
              <a:rPr lang="en-US" sz="2800" dirty="0" err="1" smtClean="0">
                <a:latin typeface="Macedonian Helv" pitchFamily="34" charset="0"/>
              </a:rPr>
              <a:t>godina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donesen</a:t>
            </a:r>
            <a:r>
              <a:rPr lang="en-US" sz="2800" dirty="0" smtClean="0">
                <a:latin typeface="Macedonian Helv" pitchFamily="34" charset="0"/>
              </a:rPr>
              <a:t> e </a:t>
            </a:r>
            <a:r>
              <a:rPr lang="en-US" sz="2800" dirty="0" err="1" smtClean="0">
                <a:latin typeface="Macedonian Helv" pitchFamily="34" charset="0"/>
              </a:rPr>
              <a:t>Zakon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po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primerot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ruskata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organizacija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revizijata</a:t>
            </a:r>
            <a:r>
              <a:rPr lang="en-US" sz="2800" dirty="0" smtClean="0">
                <a:latin typeface="Macedonian Helv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Macedonian Helv" pitchFamily="34" charset="0"/>
              </a:rPr>
              <a:t>Vo </a:t>
            </a:r>
            <a:r>
              <a:rPr lang="en-US" sz="2800" dirty="0" err="1" smtClean="0">
                <a:latin typeface="Macedonian Helv" pitchFamily="34" charset="0"/>
              </a:rPr>
              <a:t>vremeto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samoupravniot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socijalizam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revizorskata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funkcija</a:t>
            </a:r>
            <a:r>
              <a:rPr lang="en-US" sz="2800" dirty="0" smtClean="0">
                <a:latin typeface="Macedonian Helv" pitchFamily="34" charset="0"/>
              </a:rPr>
              <a:t> e </a:t>
            </a:r>
            <a:r>
              <a:rPr lang="en-US" sz="2800" dirty="0" err="1" smtClean="0">
                <a:latin typeface="Macedonian Helv" pitchFamily="34" charset="0"/>
              </a:rPr>
              <a:t>marginalizirana</a:t>
            </a:r>
            <a:r>
              <a:rPr lang="en-US" sz="2800" dirty="0" smtClean="0">
                <a:latin typeface="Macedonian Helv" pitchFamily="34" charset="0"/>
              </a:rPr>
              <a:t>, a </a:t>
            </a:r>
            <a:r>
              <a:rPr lang="en-US" sz="2800" dirty="0" err="1" smtClean="0">
                <a:latin typeface="Macedonian Helv" pitchFamily="34" charset="0"/>
              </a:rPr>
              <a:t>nejzin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pandan</a:t>
            </a:r>
            <a:r>
              <a:rPr lang="en-US" sz="2800" dirty="0" smtClean="0">
                <a:latin typeface="Macedonian Helv" pitchFamily="34" charset="0"/>
              </a:rPr>
              <a:t> e </a:t>
            </a:r>
            <a:r>
              <a:rPr lang="en-US" sz="2800" dirty="0" err="1" smtClean="0">
                <a:latin typeface="Macedonian Helv" pitchFamily="34" charset="0"/>
              </a:rPr>
              <a:t>eksternata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kontrola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SOK. </a:t>
            </a:r>
          </a:p>
          <a:p>
            <a:pPr algn="just"/>
            <a:r>
              <a:rPr lang="en-US" sz="2800" dirty="0" err="1" smtClean="0">
                <a:latin typeface="Macedonian Helv" pitchFamily="34" charset="0"/>
              </a:rPr>
              <a:t>Posle</a:t>
            </a:r>
            <a:r>
              <a:rPr lang="en-US" sz="2800" dirty="0" smtClean="0">
                <a:latin typeface="Macedonian Helv" pitchFamily="34" charset="0"/>
              </a:rPr>
              <a:t> 1974 </a:t>
            </a:r>
            <a:r>
              <a:rPr lang="en-US" sz="2800" dirty="0" err="1" smtClean="0">
                <a:latin typeface="Macedonian Helv" pitchFamily="34" charset="0"/>
              </a:rPr>
              <a:t>godina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vleguvaweto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stranski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investitori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SFRJ </a:t>
            </a:r>
            <a:r>
              <a:rPr lang="en-US" sz="2800" dirty="0" err="1" smtClean="0">
                <a:latin typeface="Macedonian Helv" pitchFamily="34" charset="0"/>
              </a:rPr>
              <a:t>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nametnuva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potrebata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od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reanimacija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revizijata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koja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najnapred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pojavuva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kako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sektor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ekonomsko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finansiska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SOK.  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941487"/>
            <a:ext cx="381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POJAVA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RAZVOJ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NA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43091"/>
            <a:ext cx="38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REVIZORSKATA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 PROFESIJA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8600"/>
            <a:ext cx="304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VO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accent3">
                  <a:lumMod val="75000"/>
                </a:schemeClr>
              </a:solidFill>
              <a:latin typeface="Macedonian Helv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REPUBLIKA MAKEDONIJA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8077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Macedonian Helv" pitchFamily="34" charset="0"/>
              </a:rPr>
              <a:t>Glavniot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zbor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kanaliziraweto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za~etocite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Republika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Makedonija</a:t>
            </a:r>
            <a:r>
              <a:rPr lang="en-US" sz="2800" dirty="0" smtClean="0">
                <a:latin typeface="Macedonian Helv" pitchFamily="34" charset="0"/>
              </a:rPr>
              <a:t> go </a:t>
            </a:r>
            <a:r>
              <a:rPr lang="en-US" sz="2800" dirty="0" err="1" smtClean="0">
                <a:latin typeface="Macedonian Helv" pitchFamily="34" charset="0"/>
              </a:rPr>
              <a:t>ima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Ministerstvoto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finansii</a:t>
            </a:r>
            <a:r>
              <a:rPr lang="en-US" sz="2800" dirty="0" smtClean="0">
                <a:latin typeface="Macedonian Helv" pitchFamily="34" charset="0"/>
              </a:rPr>
              <a:t>.</a:t>
            </a:r>
          </a:p>
          <a:p>
            <a:pPr algn="just"/>
            <a:r>
              <a:rPr lang="en-US" sz="2800" dirty="0" err="1" smtClean="0">
                <a:latin typeface="Macedonian Helv" pitchFamily="34" charset="0"/>
              </a:rPr>
              <a:t>Kon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sredinata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90-tite </a:t>
            </a:r>
            <a:r>
              <a:rPr lang="en-US" sz="2800" dirty="0" err="1" smtClean="0">
                <a:latin typeface="Macedonian Helv" pitchFamily="34" charset="0"/>
              </a:rPr>
              <a:t>godini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formiraat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prvite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dru</a:t>
            </a:r>
            <a:r>
              <a:rPr lang="en-US" sz="2800" dirty="0" smtClean="0">
                <a:latin typeface="Macedonian Helv" pitchFamily="34" charset="0"/>
              </a:rPr>
              <a:t>{</a:t>
            </a:r>
            <a:r>
              <a:rPr lang="en-US" sz="2800" dirty="0" err="1" smtClean="0">
                <a:latin typeface="Macedonian Helv" pitchFamily="34" charset="0"/>
              </a:rPr>
              <a:t>tva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Macedonian Helv" pitchFamily="34" charset="0"/>
              </a:rPr>
              <a:t>Vo 1997 </a:t>
            </a:r>
            <a:r>
              <a:rPr lang="en-US" sz="2800" dirty="0" err="1" smtClean="0">
                <a:latin typeface="Macedonian Helv" pitchFamily="34" charset="0"/>
              </a:rPr>
              <a:t>godina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donesen</a:t>
            </a:r>
            <a:r>
              <a:rPr lang="en-US" sz="2800" dirty="0" smtClean="0">
                <a:latin typeface="Macedonian Helv" pitchFamily="34" charset="0"/>
              </a:rPr>
              <a:t> e </a:t>
            </a:r>
            <a:r>
              <a:rPr lang="en-US" sz="2800" dirty="0" err="1" smtClean="0">
                <a:latin typeface="Macedonian Helv" pitchFamily="34" charset="0"/>
              </a:rPr>
              <a:t>Zakon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spored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koj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Ministerot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finansii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gi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ima</a:t>
            </a:r>
            <a:r>
              <a:rPr lang="en-US" sz="2800" dirty="0" smtClean="0">
                <a:latin typeface="Macedonian Helv" pitchFamily="34" charset="0"/>
              </a:rPr>
              <a:t> site </a:t>
            </a:r>
            <a:r>
              <a:rPr lang="en-US" sz="2800" dirty="0" err="1" smtClean="0">
                <a:latin typeface="Macedonian Helv" pitchFamily="34" charset="0"/>
              </a:rPr>
              <a:t>ingerencii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okolu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uverenijata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ovlasteni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revizori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dozvolite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rabota</a:t>
            </a:r>
            <a:r>
              <a:rPr lang="en-US" sz="2800" dirty="0" smtClean="0">
                <a:latin typeface="Macedonian Helv" pitchFamily="34" charset="0"/>
              </a:rPr>
              <a:t>. Vo 1988 </a:t>
            </a:r>
            <a:r>
              <a:rPr lang="en-US" sz="2800" dirty="0" err="1" smtClean="0">
                <a:latin typeface="Macedonian Helv" pitchFamily="34" charset="0"/>
              </a:rPr>
              <a:t>godina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dodeleni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privremeni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uverenija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ovlasteni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revizori</a:t>
            </a:r>
            <a:r>
              <a:rPr lang="en-US" sz="2800" dirty="0" smtClean="0">
                <a:latin typeface="Macedonian Helv" pitchFamily="34" charset="0"/>
              </a:rPr>
              <a:t>.  </a:t>
            </a:r>
          </a:p>
          <a:p>
            <a:pPr algn="just"/>
            <a:r>
              <a:rPr lang="en-US" sz="2800" dirty="0" err="1" smtClean="0">
                <a:latin typeface="Macedonian Helv" pitchFamily="34" charset="0"/>
              </a:rPr>
              <a:t>Spored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ovoj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zakon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ovlastenite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revizori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mo`ea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da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zdru`uvaat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Sojuzot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smetkovoditeli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finansisti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revizori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RM </a:t>
            </a:r>
            <a:r>
              <a:rPr lang="en-US" sz="2800" dirty="0" err="1" smtClean="0">
                <a:latin typeface="Macedonian Helv" pitchFamily="34" charset="0"/>
              </a:rPr>
              <a:t>koj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dobi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publicisti~kata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dejnost</a:t>
            </a:r>
            <a:r>
              <a:rPr lang="en-US" sz="2800" dirty="0" smtClean="0">
                <a:latin typeface="Macedonian Helv" pitchFamily="34" charset="0"/>
              </a:rPr>
              <a:t>.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941487"/>
            <a:ext cx="381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POJAVA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RAZVOJ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NA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43091"/>
            <a:ext cx="38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REVIZORSKATA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 PROFESIJA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8600"/>
            <a:ext cx="304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VO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accent3">
                  <a:lumMod val="75000"/>
                </a:schemeClr>
              </a:solidFill>
              <a:latin typeface="Macedonian Helv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REPUBLIKA MAKEDONIJA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59108"/>
            <a:ext cx="8077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Macedonian Helv" pitchFamily="34" charset="0"/>
              </a:rPr>
              <a:t>Vo 2005 </a:t>
            </a:r>
            <a:r>
              <a:rPr lang="en-US" sz="2800" dirty="0" err="1" smtClean="0">
                <a:latin typeface="Macedonian Helv" pitchFamily="34" charset="0"/>
              </a:rPr>
              <a:t>godina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donesen</a:t>
            </a:r>
            <a:r>
              <a:rPr lang="en-US" sz="2800" dirty="0" smtClean="0">
                <a:latin typeface="Macedonian Helv" pitchFamily="34" charset="0"/>
              </a:rPr>
              <a:t> e </a:t>
            </a:r>
            <a:r>
              <a:rPr lang="en-US" sz="2800" dirty="0" err="1" smtClean="0">
                <a:latin typeface="Macedonian Helv" pitchFamily="34" charset="0"/>
              </a:rPr>
              <a:t>nov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Zakon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Macedonian Helv" pitchFamily="34" charset="0"/>
              </a:rPr>
              <a:t>So </a:t>
            </a:r>
            <a:r>
              <a:rPr lang="en-US" sz="2800" dirty="0" err="1" smtClean="0">
                <a:latin typeface="Macedonian Helv" pitchFamily="34" charset="0"/>
              </a:rPr>
              <a:t>ovoj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zakon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regulira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formiraweto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raboteweto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Institutot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ovlasteni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revizori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kako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profesionalno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komorsko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zdru`enie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kogo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preneseni</a:t>
            </a:r>
            <a:r>
              <a:rPr lang="en-US" sz="2800" dirty="0" smtClean="0">
                <a:latin typeface="Macedonian Helv" pitchFamily="34" charset="0"/>
              </a:rPr>
              <a:t> del </a:t>
            </a:r>
            <a:r>
              <a:rPr lang="en-US" sz="2800" dirty="0" err="1" smtClean="0">
                <a:latin typeface="Macedonian Helv" pitchFamily="34" charset="0"/>
              </a:rPr>
              <a:t>od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ingerenciite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koi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prethodno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gi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ima</a:t>
            </a:r>
            <a:r>
              <a:rPr lang="en-US" sz="2800" dirty="0" smtClean="0">
                <a:latin typeface="Macedonian Helv" pitchFamily="34" charset="0"/>
              </a:rPr>
              <a:t>{e </a:t>
            </a:r>
            <a:r>
              <a:rPr lang="en-US" sz="2800" dirty="0" err="1" smtClean="0">
                <a:latin typeface="Macedonian Helv" pitchFamily="34" charset="0"/>
              </a:rPr>
              <a:t>ministerot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finansii</a:t>
            </a:r>
            <a:r>
              <a:rPr lang="en-US" sz="2800" dirty="0" smtClean="0">
                <a:latin typeface="Macedonian Helv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Macedonian Helv" pitchFamily="34" charset="0"/>
              </a:rPr>
              <a:t>So </a:t>
            </a:r>
            <a:r>
              <a:rPr lang="en-US" sz="2800" dirty="0" err="1" smtClean="0">
                <a:latin typeface="Macedonian Helv" pitchFamily="34" charset="0"/>
              </a:rPr>
              <a:t>voj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zakon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regulira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formiraweto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Sovetot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unapreduvawe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nadzor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revizijata</a:t>
            </a:r>
            <a:r>
              <a:rPr lang="en-US" sz="2800" dirty="0" smtClean="0">
                <a:latin typeface="Macedonian Helv" pitchFamily="34" charset="0"/>
              </a:rPr>
              <a:t>.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941487"/>
            <a:ext cx="381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POJAVA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RAZVOJ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NA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43091"/>
            <a:ext cx="38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REVIZORSKATA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 PROFESIJA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8600"/>
            <a:ext cx="304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VO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accent3">
                  <a:lumMod val="75000"/>
                </a:schemeClr>
              </a:solidFill>
              <a:latin typeface="Macedonian Helv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REPUBLIKA MAKEDONIJA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8077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Macedonian Helv" pitchFamily="34" charset="0"/>
              </a:rPr>
              <a:t>Vo </a:t>
            </a:r>
            <a:r>
              <a:rPr lang="en-US" sz="2800" dirty="0" err="1" smtClean="0">
                <a:latin typeface="Macedonian Helv" pitchFamily="34" charset="0"/>
              </a:rPr>
              <a:t>dekemvri</a:t>
            </a:r>
            <a:r>
              <a:rPr lang="en-US" sz="2800" dirty="0" smtClean="0">
                <a:latin typeface="Macedonian Helv" pitchFamily="34" charset="0"/>
              </a:rPr>
              <a:t> 2010 </a:t>
            </a:r>
            <a:r>
              <a:rPr lang="en-US" sz="2800" dirty="0" err="1" smtClean="0">
                <a:latin typeface="Macedonian Helv" pitchFamily="34" charset="0"/>
              </a:rPr>
              <a:t>godina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donesen</a:t>
            </a:r>
            <a:r>
              <a:rPr lang="en-US" sz="2800" dirty="0" smtClean="0">
                <a:latin typeface="Macedonian Helv" pitchFamily="34" charset="0"/>
              </a:rPr>
              <a:t> e </a:t>
            </a:r>
            <a:r>
              <a:rPr lang="en-US" sz="2800" dirty="0" err="1" smtClean="0">
                <a:latin typeface="Macedonian Helv" pitchFamily="34" charset="0"/>
              </a:rPr>
              <a:t>tretiot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Zakon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Republika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Makedonija</a:t>
            </a:r>
            <a:r>
              <a:rPr lang="en-US" sz="2800" dirty="0" smtClean="0">
                <a:latin typeface="Macedonian Helv" pitchFamily="34" charset="0"/>
              </a:rPr>
              <a:t>.</a:t>
            </a:r>
          </a:p>
          <a:p>
            <a:pPr algn="just"/>
            <a:r>
              <a:rPr lang="en-US" sz="2800" dirty="0" err="1" smtClean="0">
                <a:latin typeface="Macedonian Helv" pitchFamily="34" charset="0"/>
              </a:rPr>
              <a:t>Osnovna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cel</a:t>
            </a:r>
            <a:r>
              <a:rPr lang="en-US" sz="2800" dirty="0" smtClean="0">
                <a:latin typeface="Macedonian Helv" pitchFamily="34" charset="0"/>
              </a:rPr>
              <a:t> so </a:t>
            </a:r>
            <a:r>
              <a:rPr lang="en-US" sz="2800" dirty="0" err="1" smtClean="0">
                <a:latin typeface="Macedonian Helv" pitchFamily="34" charset="0"/>
              </a:rPr>
              <a:t>noseweto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ovoj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zakon</a:t>
            </a:r>
            <a:r>
              <a:rPr lang="en-US" sz="2800" dirty="0" smtClean="0">
                <a:latin typeface="Macedonian Helv" pitchFamily="34" charset="0"/>
              </a:rPr>
              <a:t> be{e </a:t>
            </a:r>
            <a:r>
              <a:rPr lang="en-US" sz="2800" dirty="0" err="1" smtClean="0">
                <a:latin typeface="Macedonian Helv" pitchFamily="34" charset="0"/>
              </a:rPr>
              <a:t>usoglasuvaweto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doma</a:t>
            </a:r>
            <a:r>
              <a:rPr lang="en-US" sz="2800" dirty="0" smtClean="0">
                <a:latin typeface="Macedonian Helv" pitchFamily="34" charset="0"/>
              </a:rPr>
              <a:t>{</a:t>
            </a:r>
            <a:r>
              <a:rPr lang="en-US" sz="2800" dirty="0" err="1" smtClean="0">
                <a:latin typeface="Macedonian Helv" pitchFamily="34" charset="0"/>
              </a:rPr>
              <a:t>nata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zakonska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regulativa</a:t>
            </a:r>
            <a:r>
              <a:rPr lang="en-US" sz="2800" dirty="0" smtClean="0">
                <a:latin typeface="Macedonian Helv" pitchFamily="34" charset="0"/>
              </a:rPr>
              <a:t> so </a:t>
            </a:r>
            <a:r>
              <a:rPr lang="en-US" sz="2800" dirty="0" err="1" smtClean="0">
                <a:latin typeface="Macedonian Helv" pitchFamily="34" charset="0"/>
              </a:rPr>
              <a:t>barawata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regulativata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od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Evropskata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unija</a:t>
            </a:r>
            <a:r>
              <a:rPr lang="en-US" sz="2800" dirty="0" smtClean="0">
                <a:latin typeface="Macedonian Helv" pitchFamily="34" charset="0"/>
              </a:rPr>
              <a:t>.</a:t>
            </a:r>
          </a:p>
          <a:p>
            <a:pPr algn="just"/>
            <a:r>
              <a:rPr lang="en-US" sz="2800" dirty="0" err="1" smtClean="0">
                <a:latin typeface="Macedonian Helv" pitchFamily="34" charset="0"/>
              </a:rPr>
              <a:t>Netransparentnoto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vklu~uvawe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IORRM </a:t>
            </a:r>
            <a:r>
              <a:rPr lang="en-US" sz="2800" dirty="0" err="1" smtClean="0">
                <a:latin typeface="Macedonian Helv" pitchFamily="34" charset="0"/>
              </a:rPr>
              <a:t>pri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izgotvuvaweto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Predlog-zakonot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rezultira</a:t>
            </a:r>
            <a:r>
              <a:rPr lang="en-US" sz="2800" dirty="0" smtClean="0">
                <a:latin typeface="Macedonian Helv" pitchFamily="34" charset="0"/>
              </a:rPr>
              <a:t>{e so 58 </a:t>
            </a:r>
            <a:r>
              <a:rPr lang="en-US" sz="2800" dirty="0" err="1" smtClean="0">
                <a:latin typeface="Macedonian Helv" pitchFamily="34" charset="0"/>
              </a:rPr>
              <a:t>amandmani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od</a:t>
            </a:r>
            <a:r>
              <a:rPr lang="en-US" sz="2800" dirty="0" smtClean="0">
                <a:latin typeface="Macedonian Helv" pitchFamily="34" charset="0"/>
              </a:rPr>
              <a:t> IORRM, </a:t>
            </a:r>
            <a:r>
              <a:rPr lang="en-US" sz="2800" dirty="0" err="1" smtClean="0">
                <a:latin typeface="Macedonian Helv" pitchFamily="34" charset="0"/>
              </a:rPr>
              <a:t>od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koi</a:t>
            </a:r>
            <a:r>
              <a:rPr lang="en-US" sz="2800" dirty="0" smtClean="0">
                <a:latin typeface="Macedonian Helv" pitchFamily="34" charset="0"/>
              </a:rPr>
              <a:t> 28 </a:t>
            </a:r>
            <a:r>
              <a:rPr lang="en-US" sz="2800" dirty="0" err="1" smtClean="0">
                <a:latin typeface="Macedonian Helv" pitchFamily="34" charset="0"/>
              </a:rPr>
              <a:t>bea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implementirani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kone~niot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tekst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Zakonot</a:t>
            </a:r>
            <a:r>
              <a:rPr lang="en-US" sz="2800" dirty="0" smtClean="0">
                <a:latin typeface="Macedonian Helv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Macedonian Helv" pitchFamily="34" charset="0"/>
              </a:rPr>
              <a:t>So </a:t>
            </a:r>
            <a:r>
              <a:rPr lang="en-US" sz="2800" dirty="0" err="1" smtClean="0">
                <a:latin typeface="Macedonian Helv" pitchFamily="34" charset="0"/>
              </a:rPr>
              <a:t>ovoj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zakon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poblisku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definira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rabotata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Sovetot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unapreduvawe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nadzor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revizijata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izvr</a:t>
            </a:r>
            <a:r>
              <a:rPr lang="en-US" sz="2800" dirty="0" smtClean="0">
                <a:latin typeface="Macedonian Helv" pitchFamily="34" charset="0"/>
              </a:rPr>
              <a:t>{</a:t>
            </a:r>
            <a:r>
              <a:rPr lang="en-US" sz="2800" dirty="0" err="1" smtClean="0">
                <a:latin typeface="Macedonian Helv" pitchFamily="34" charset="0"/>
              </a:rPr>
              <a:t>eni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promeni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polagaweto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licenciraweto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kako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drugi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promeni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reguliraweto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profesijata</a:t>
            </a:r>
            <a:r>
              <a:rPr lang="en-US" sz="2800" dirty="0" smtClean="0">
                <a:latin typeface="Macedonian Helv" pitchFamily="34" charset="0"/>
              </a:rPr>
              <a:t>.    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941487"/>
            <a:ext cx="381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POJAVA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RAZVOJ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NA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43091"/>
            <a:ext cx="38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REVIZORSKATA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 PROFESIJA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8600"/>
            <a:ext cx="304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VO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accent3">
                  <a:lumMod val="75000"/>
                </a:schemeClr>
              </a:solidFill>
              <a:latin typeface="Macedonian Helv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REPUBLIKA MAKEDONIJA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49959"/>
            <a:ext cx="8077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Macedonian Helv" pitchFamily="34" charset="0"/>
              </a:rPr>
              <a:t>Prvi~no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Dr`avnata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 e </a:t>
            </a:r>
            <a:r>
              <a:rPr lang="en-US" sz="2800" dirty="0" err="1" smtClean="0">
                <a:latin typeface="Macedonian Helv" pitchFamily="34" charset="0"/>
              </a:rPr>
              <a:t>regulirana</a:t>
            </a:r>
            <a:r>
              <a:rPr lang="en-US" sz="2800" dirty="0" smtClean="0">
                <a:latin typeface="Macedonian Helv" pitchFamily="34" charset="0"/>
              </a:rPr>
              <a:t> so </a:t>
            </a:r>
            <a:r>
              <a:rPr lang="en-US" sz="2800" dirty="0" err="1" smtClean="0">
                <a:latin typeface="Macedonian Helv" pitchFamily="34" charset="0"/>
              </a:rPr>
              <a:t>Zakon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dr`avna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od</a:t>
            </a:r>
            <a:r>
              <a:rPr lang="en-US" sz="2800" dirty="0" smtClean="0">
                <a:latin typeface="Macedonian Helv" pitchFamily="34" charset="0"/>
              </a:rPr>
              <a:t> 1997 </a:t>
            </a:r>
            <a:r>
              <a:rPr lang="en-US" sz="2800" dirty="0" err="1" smtClean="0">
                <a:latin typeface="Macedonian Helv" pitchFamily="34" charset="0"/>
              </a:rPr>
              <a:t>godina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vrz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osnova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koj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smtClean="0">
                <a:latin typeface="Macedonian Helv" pitchFamily="34" charset="0"/>
              </a:rPr>
              <a:t> </a:t>
            </a:r>
            <a:r>
              <a:rPr lang="en-US" sz="2800" smtClean="0">
                <a:latin typeface="Macedonian Helv" pitchFamily="34" charset="0"/>
              </a:rPr>
              <a:t>1999 </a:t>
            </a:r>
            <a:r>
              <a:rPr lang="en-US" sz="2800" dirty="0" err="1" smtClean="0">
                <a:latin typeface="Macedonian Helv" pitchFamily="34" charset="0"/>
              </a:rPr>
              <a:t>godina</a:t>
            </a:r>
            <a:r>
              <a:rPr lang="en-US" sz="2800" dirty="0" smtClean="0">
                <a:latin typeface="Macedonian Helv" pitchFamily="34" charset="0"/>
              </a:rPr>
              <a:t> e </a:t>
            </a:r>
            <a:r>
              <a:rPr lang="en-US" sz="2800" dirty="0" err="1" smtClean="0">
                <a:latin typeface="Macedonian Helv" pitchFamily="34" charset="0"/>
              </a:rPr>
              <a:t>formiran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Dr`avniot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zavod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. Vo </a:t>
            </a:r>
            <a:r>
              <a:rPr lang="en-US" sz="2800" dirty="0" err="1" smtClean="0">
                <a:latin typeface="Macedonian Helv" pitchFamily="34" charset="0"/>
              </a:rPr>
              <a:t>maj</a:t>
            </a:r>
            <a:r>
              <a:rPr lang="en-US" sz="2800" dirty="0" smtClean="0">
                <a:latin typeface="Macedonian Helv" pitchFamily="34" charset="0"/>
              </a:rPr>
              <a:t> 2010 </a:t>
            </a:r>
            <a:r>
              <a:rPr lang="en-US" sz="2800" dirty="0" err="1" smtClean="0">
                <a:latin typeface="Macedonian Helv" pitchFamily="34" charset="0"/>
              </a:rPr>
              <a:t>godina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donesen</a:t>
            </a:r>
            <a:r>
              <a:rPr lang="en-US" sz="2800" dirty="0" smtClean="0">
                <a:latin typeface="Macedonian Helv" pitchFamily="34" charset="0"/>
              </a:rPr>
              <a:t> e </a:t>
            </a:r>
            <a:r>
              <a:rPr lang="en-US" sz="2800" dirty="0" err="1" smtClean="0">
                <a:latin typeface="Macedonian Helv" pitchFamily="34" charset="0"/>
              </a:rPr>
              <a:t>nov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Zakon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dr`avna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.  </a:t>
            </a:r>
          </a:p>
          <a:p>
            <a:pPr algn="just"/>
            <a:r>
              <a:rPr lang="en-US" sz="2800" dirty="0" smtClean="0">
                <a:latin typeface="Macedonian Helv" pitchFamily="34" charset="0"/>
              </a:rPr>
              <a:t>Vo 2004 </a:t>
            </a:r>
            <a:r>
              <a:rPr lang="en-US" sz="2800" dirty="0" err="1" smtClean="0">
                <a:latin typeface="Macedonian Helv" pitchFamily="34" charset="0"/>
              </a:rPr>
              <a:t>godina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donesen</a:t>
            </a:r>
            <a:r>
              <a:rPr lang="en-US" sz="2800" dirty="0" smtClean="0">
                <a:latin typeface="Macedonian Helv" pitchFamily="34" charset="0"/>
              </a:rPr>
              <a:t> e </a:t>
            </a:r>
            <a:r>
              <a:rPr lang="en-US" sz="2800" dirty="0" err="1" smtClean="0">
                <a:latin typeface="Macedonian Helv" pitchFamily="34" charset="0"/>
              </a:rPr>
              <a:t>Zakon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vnatre</a:t>
            </a:r>
            <a:r>
              <a:rPr lang="en-US" sz="2800" dirty="0" smtClean="0">
                <a:latin typeface="Macedonian Helv" pitchFamily="34" charset="0"/>
              </a:rPr>
              <a:t>{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javniot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sektor</a:t>
            </a:r>
            <a:r>
              <a:rPr lang="en-US" sz="2800" dirty="0" smtClean="0">
                <a:latin typeface="Macedonian Helv" pitchFamily="34" charset="0"/>
              </a:rPr>
              <a:t>, a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2009 </a:t>
            </a:r>
            <a:r>
              <a:rPr lang="en-US" sz="2800" dirty="0" err="1" smtClean="0">
                <a:latin typeface="Macedonian Helv" pitchFamily="34" charset="0"/>
              </a:rPr>
              <a:t>godina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donesen</a:t>
            </a:r>
            <a:r>
              <a:rPr lang="en-US" sz="2800" dirty="0" smtClean="0">
                <a:latin typeface="Macedonian Helv" pitchFamily="34" charset="0"/>
              </a:rPr>
              <a:t> e </a:t>
            </a:r>
            <a:r>
              <a:rPr lang="en-US" sz="2800" dirty="0" err="1" smtClean="0">
                <a:latin typeface="Macedonian Helv" pitchFamily="34" charset="0"/>
              </a:rPr>
              <a:t>Zakon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javna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vnatre</a:t>
            </a:r>
            <a:r>
              <a:rPr lang="en-US" sz="2800" dirty="0" smtClean="0">
                <a:latin typeface="Macedonian Helv" pitchFamily="34" charset="0"/>
              </a:rPr>
              <a:t>{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kontrola</a:t>
            </a:r>
            <a:endParaRPr lang="en-US" sz="2800" dirty="0" smtClean="0">
              <a:latin typeface="Macedonian Helv" pitchFamily="34" charset="0"/>
            </a:endParaRPr>
          </a:p>
          <a:p>
            <a:pPr algn="just"/>
            <a:r>
              <a:rPr lang="en-US" sz="2800" dirty="0" err="1" smtClean="0">
                <a:latin typeface="Macedonian Helv" pitchFamily="34" charset="0"/>
              </a:rPr>
              <a:t>Pokraj</a:t>
            </a:r>
            <a:r>
              <a:rPr lang="en-US" sz="2800" dirty="0" smtClean="0">
                <a:latin typeface="Macedonian Helv" pitchFamily="34" charset="0"/>
              </a:rPr>
              <a:t> ova </a:t>
            </a:r>
            <a:r>
              <a:rPr lang="en-US" sz="2800" dirty="0" err="1" smtClean="0">
                <a:latin typeface="Macedonian Helv" pitchFamily="34" charset="0"/>
              </a:rPr>
              <a:t>supervizijata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vnatre</a:t>
            </a:r>
            <a:r>
              <a:rPr lang="en-US" sz="2800" dirty="0" smtClean="0">
                <a:latin typeface="Macedonian Helv" pitchFamily="34" charset="0"/>
              </a:rPr>
              <a:t>{</a:t>
            </a:r>
            <a:r>
              <a:rPr lang="en-US" sz="2800" dirty="0" err="1" smtClean="0">
                <a:latin typeface="Macedonian Helv" pitchFamily="34" charset="0"/>
              </a:rPr>
              <a:t>nata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bankite</a:t>
            </a:r>
            <a:r>
              <a:rPr lang="en-US" sz="2800" dirty="0" smtClean="0">
                <a:latin typeface="Macedonian Helv" pitchFamily="34" charset="0"/>
              </a:rPr>
              <a:t> se </a:t>
            </a:r>
            <a:r>
              <a:rPr lang="en-US" sz="2800" dirty="0" err="1" smtClean="0">
                <a:latin typeface="Macedonian Helv" pitchFamily="34" charset="0"/>
              </a:rPr>
              <a:t>regulirani</a:t>
            </a:r>
            <a:r>
              <a:rPr lang="en-US" sz="2800" dirty="0" smtClean="0">
                <a:latin typeface="Macedonian Helv" pitchFamily="34" charset="0"/>
              </a:rPr>
              <a:t> so </a:t>
            </a:r>
            <a:r>
              <a:rPr lang="en-US" sz="2800" dirty="0" err="1" smtClean="0">
                <a:latin typeface="Macedonian Helv" pitchFamily="34" charset="0"/>
              </a:rPr>
              <a:t>Zakonot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bankite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Zakonot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NBRM. </a:t>
            </a:r>
          </a:p>
          <a:p>
            <a:pPr algn="just"/>
            <a:r>
              <a:rPr lang="en-US" sz="2800" dirty="0" err="1" smtClean="0">
                <a:latin typeface="Macedonian Helv" pitchFamily="34" charset="0"/>
              </a:rPr>
              <a:t>Supervizijata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osiguruvaweto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regulirana</a:t>
            </a:r>
            <a:r>
              <a:rPr lang="en-US" sz="2800" dirty="0" smtClean="0">
                <a:latin typeface="Macedonian Helv" pitchFamily="34" charset="0"/>
              </a:rPr>
              <a:t> e so </a:t>
            </a:r>
            <a:r>
              <a:rPr lang="en-US" sz="2800" dirty="0" err="1" smtClean="0">
                <a:latin typeface="Macedonian Helv" pitchFamily="34" charset="0"/>
              </a:rPr>
              <a:t>Zakonot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supervizija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osiguruvaweto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donesen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2002 </a:t>
            </a:r>
            <a:r>
              <a:rPr lang="en-US" sz="2800" dirty="0" err="1" smtClean="0">
                <a:latin typeface="Macedonian Helv" pitchFamily="34" charset="0"/>
              </a:rPr>
              <a:t>godina</a:t>
            </a:r>
            <a:r>
              <a:rPr lang="en-US" sz="2800" dirty="0" smtClean="0">
                <a:latin typeface="Macedonian Helv" pitchFamily="34" charset="0"/>
              </a:rPr>
              <a:t>.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941487"/>
            <a:ext cx="381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POJAVA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RAZVOJ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NA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43091"/>
            <a:ext cx="38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REVIZORSKATA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 PROFESIJA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8600"/>
            <a:ext cx="304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VO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accent3">
                  <a:lumMod val="75000"/>
                </a:schemeClr>
              </a:solidFill>
              <a:latin typeface="Macedonian Helv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REPUBLIKA MAKEDONIJA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3021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Macedonian Helv" pitchFamily="34" charset="0"/>
              </a:rPr>
              <a:t>Esnafskoto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profesionalno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organizirawe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ovlastenite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revizori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prvi~no</a:t>
            </a:r>
            <a:r>
              <a:rPr lang="en-US" sz="2800" dirty="0" smtClean="0">
                <a:latin typeface="Macedonian Helv" pitchFamily="34" charset="0"/>
              </a:rPr>
              <a:t> e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Sojuzot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smetkovoditeli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finansisti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revizori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RM, </a:t>
            </a:r>
            <a:r>
              <a:rPr lang="en-US" sz="2800" dirty="0" err="1" smtClean="0">
                <a:latin typeface="Macedonian Helv" pitchFamily="34" charset="0"/>
              </a:rPr>
              <a:t>koj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stigna</a:t>
            </a:r>
            <a:r>
              <a:rPr lang="en-US" sz="2800" dirty="0" smtClean="0">
                <a:latin typeface="Macedonian Helv" pitchFamily="34" charset="0"/>
              </a:rPr>
              <a:t> do </a:t>
            </a:r>
            <a:r>
              <a:rPr lang="en-US" sz="2800" dirty="0" err="1" smtClean="0">
                <a:latin typeface="Macedonian Helv" pitchFamily="34" charset="0"/>
              </a:rPr>
              <a:t>pridru`na</a:t>
            </a:r>
            <a:r>
              <a:rPr lang="en-US" sz="2800" dirty="0" smtClean="0">
                <a:latin typeface="Macedonian Helv" pitchFamily="34" charset="0"/>
              </a:rPr>
              <a:t> ~</a:t>
            </a:r>
            <a:r>
              <a:rPr lang="en-US" sz="2800" dirty="0" err="1" smtClean="0">
                <a:latin typeface="Macedonian Helv" pitchFamily="34" charset="0"/>
              </a:rPr>
              <a:t>lenka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IFAC</a:t>
            </a:r>
            <a:r>
              <a:rPr lang="en-US" sz="2800" dirty="0" smtClean="0">
                <a:latin typeface="Macedonian Helv" pitchFamily="34" charset="0"/>
              </a:rPr>
              <a:t>. </a:t>
            </a:r>
            <a:r>
              <a:rPr lang="en-US" sz="2800" dirty="0" err="1" smtClean="0">
                <a:latin typeface="Macedonian Helv" pitchFamily="34" charset="0"/>
              </a:rPr>
              <a:t>Organiziraweto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revizorite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kako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poseben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esnaf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profesija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ramkite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SSFRRM be{e </a:t>
            </a:r>
            <a:r>
              <a:rPr lang="en-US" sz="2800" dirty="0" err="1" smtClean="0">
                <a:latin typeface="Macedonian Helv" pitchFamily="34" charset="0"/>
              </a:rPr>
              <a:t>potkrepeno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so </a:t>
            </a:r>
            <a:r>
              <a:rPr lang="en-US" sz="2800" dirty="0" err="1" smtClean="0">
                <a:latin typeface="Macedonian Helv" pitchFamily="34" charset="0"/>
              </a:rPr>
              <a:t>zakonska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regulativa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Zakonot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za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revizija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od</a:t>
            </a:r>
            <a:r>
              <a:rPr lang="en-US" sz="2800" dirty="0" smtClean="0">
                <a:latin typeface="Macedonian Helv" pitchFamily="34" charset="0"/>
              </a:rPr>
              <a:t> 1997 </a:t>
            </a:r>
            <a:r>
              <a:rPr lang="en-US" sz="2800" dirty="0" err="1" smtClean="0">
                <a:latin typeface="Macedonian Helv" pitchFamily="34" charset="0"/>
              </a:rPr>
              <a:t>godina</a:t>
            </a:r>
            <a:r>
              <a:rPr lang="en-US" sz="2800" dirty="0" smtClean="0">
                <a:latin typeface="Macedonian Helv" pitchFamily="34" charset="0"/>
              </a:rPr>
              <a:t>, no </a:t>
            </a:r>
            <a:r>
              <a:rPr lang="en-US" sz="2800" dirty="0" err="1" smtClean="0">
                <a:latin typeface="Macedonian Helv" pitchFamily="34" charset="0"/>
              </a:rPr>
              <a:t>poradi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mnogu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opstrukcii</a:t>
            </a:r>
            <a:r>
              <a:rPr lang="en-US" sz="2800" dirty="0" smtClean="0">
                <a:latin typeface="Macedonian Helv" pitchFamily="34" charset="0"/>
              </a:rPr>
              <a:t>,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nedorazbirawa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pome|u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revizorite</a:t>
            </a:r>
            <a:r>
              <a:rPr lang="en-US" sz="2800" dirty="0" smtClean="0">
                <a:latin typeface="Macedonian Helv" pitchFamily="34" charset="0"/>
              </a:rPr>
              <a:t> ova </a:t>
            </a:r>
            <a:r>
              <a:rPr lang="en-US" sz="2800" dirty="0" err="1" smtClean="0">
                <a:latin typeface="Macedonian Helv" pitchFamily="34" charset="0"/>
              </a:rPr>
              <a:t>telo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vo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ramkite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na</a:t>
            </a:r>
            <a:r>
              <a:rPr lang="en-US" sz="2800" dirty="0" smtClean="0">
                <a:latin typeface="Macedonian Helv" pitchFamily="34" charset="0"/>
              </a:rPr>
              <a:t> SSFRRM </a:t>
            </a:r>
            <a:r>
              <a:rPr lang="en-US" sz="2800" dirty="0" err="1" smtClean="0">
                <a:latin typeface="Macedonian Helv" pitchFamily="34" charset="0"/>
              </a:rPr>
              <a:t>skoro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i</a:t>
            </a:r>
            <a:r>
              <a:rPr lang="en-US" sz="2800" dirty="0" smtClean="0">
                <a:latin typeface="Macedonian Helv" pitchFamily="34" charset="0"/>
              </a:rPr>
              <a:t> </a:t>
            </a:r>
            <a:r>
              <a:rPr lang="en-US" sz="2800" dirty="0" err="1" smtClean="0">
                <a:latin typeface="Macedonian Helv" pitchFamily="34" charset="0"/>
              </a:rPr>
              <a:t>da</a:t>
            </a:r>
            <a:r>
              <a:rPr lang="en-US" sz="2800" dirty="0" smtClean="0">
                <a:latin typeface="Macedonian Helv" pitchFamily="34" charset="0"/>
              </a:rPr>
              <a:t> ne </a:t>
            </a:r>
            <a:r>
              <a:rPr lang="en-US" sz="2800" dirty="0" err="1" smtClean="0">
                <a:latin typeface="Macedonian Helv" pitchFamily="34" charset="0"/>
              </a:rPr>
              <a:t>profunkcionira</a:t>
            </a:r>
            <a:r>
              <a:rPr lang="en-US" sz="2800" dirty="0" smtClean="0">
                <a:latin typeface="Macedonian Helv" pitchFamily="34" charset="0"/>
              </a:rPr>
              <a:t>.  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941487"/>
            <a:ext cx="381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POJAVA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RAZVOJ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NA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43091"/>
            <a:ext cx="38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REVIZORSKATA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 PROFESIJA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8600"/>
            <a:ext cx="304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VO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accent3">
                  <a:lumMod val="75000"/>
                </a:schemeClr>
              </a:solidFill>
              <a:latin typeface="Macedonian Helv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REPUBLIKA MAKEDONIJA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34625"/>
            <a:ext cx="8077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Macedonian Helv" pitchFamily="34" charset="0"/>
              </a:rPr>
              <a:t>So </a:t>
            </a:r>
            <a:r>
              <a:rPr lang="en-US" sz="2400" dirty="0" err="1" smtClean="0">
                <a:latin typeface="Macedonian Helv" pitchFamily="34" charset="0"/>
              </a:rPr>
              <a:t>poddr</a:t>
            </a:r>
            <a:r>
              <a:rPr lang="en-US" sz="2400" dirty="0" smtClean="0">
                <a:latin typeface="Macedonian Helv" pitchFamily="34" charset="0"/>
              </a:rPr>
              <a:t>{ka </a:t>
            </a:r>
            <a:r>
              <a:rPr lang="en-US" sz="2400" dirty="0" err="1" smtClean="0">
                <a:latin typeface="Macedonian Helv" pitchFamily="34" charset="0"/>
              </a:rPr>
              <a:t>od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Ministerstvoto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za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finansii</a:t>
            </a:r>
            <a:r>
              <a:rPr lang="en-US" sz="2400" dirty="0" smtClean="0">
                <a:latin typeface="Macedonian Helv" pitchFamily="34" charset="0"/>
              </a:rPr>
              <a:t>, a </a:t>
            </a:r>
            <a:r>
              <a:rPr lang="en-US" sz="2400" dirty="0" err="1" smtClean="0">
                <a:latin typeface="Macedonian Helv" pitchFamily="34" charset="0"/>
              </a:rPr>
              <a:t>vrz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osnova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Zakonot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za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revizija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od</a:t>
            </a:r>
            <a:r>
              <a:rPr lang="en-US" sz="2400" dirty="0" smtClean="0">
                <a:latin typeface="Macedonian Helv" pitchFamily="34" charset="0"/>
              </a:rPr>
              <a:t> 2005 </a:t>
            </a:r>
            <a:r>
              <a:rPr lang="en-US" sz="2400" dirty="0" err="1" smtClean="0">
                <a:latin typeface="Macedonian Helv" pitchFamily="34" charset="0"/>
              </a:rPr>
              <a:t>godina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formiran</a:t>
            </a:r>
            <a:r>
              <a:rPr lang="en-US" sz="2400" dirty="0" smtClean="0">
                <a:latin typeface="Macedonian Helv" pitchFamily="34" charset="0"/>
              </a:rPr>
              <a:t> e </a:t>
            </a:r>
            <a:r>
              <a:rPr lang="en-US" sz="2400" dirty="0" err="1" smtClean="0">
                <a:latin typeface="Macedonian Helv" pitchFamily="34" charset="0"/>
              </a:rPr>
              <a:t>Institot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ovlasteni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revizori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Republika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Makedonija</a:t>
            </a:r>
            <a:r>
              <a:rPr lang="en-US" sz="2400" dirty="0" smtClean="0">
                <a:latin typeface="Macedonian Helv" pitchFamily="34" charset="0"/>
              </a:rPr>
              <a:t>, </a:t>
            </a:r>
            <a:r>
              <a:rPr lang="en-US" sz="2400" dirty="0" err="1" smtClean="0">
                <a:latin typeface="Macedonian Helv" pitchFamily="34" charset="0"/>
              </a:rPr>
              <a:t>koj</a:t>
            </a:r>
            <a:r>
              <a:rPr lang="en-US" sz="2400" dirty="0" smtClean="0">
                <a:latin typeface="Macedonian Helv" pitchFamily="34" charset="0"/>
              </a:rPr>
              <a:t> go </a:t>
            </a:r>
            <a:r>
              <a:rPr lang="en-US" sz="2400" dirty="0" err="1" smtClean="0">
                <a:latin typeface="Macedonian Helv" pitchFamily="34" charset="0"/>
              </a:rPr>
              <a:t>odr`a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svoeto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osniva~ko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sobranie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den 27.05.2006 </a:t>
            </a:r>
            <a:r>
              <a:rPr lang="en-US" sz="2400" dirty="0" err="1" smtClean="0">
                <a:latin typeface="Macedonian Helv" pitchFamily="34" charset="0"/>
              </a:rPr>
              <a:t>godina</a:t>
            </a:r>
            <a:r>
              <a:rPr lang="en-US" sz="2400" dirty="0" smtClean="0">
                <a:latin typeface="Macedonian Helv" pitchFamily="34" charset="0"/>
              </a:rPr>
              <a:t>. </a:t>
            </a:r>
          </a:p>
          <a:p>
            <a:pPr algn="just"/>
            <a:r>
              <a:rPr lang="en-US" sz="2400" dirty="0" err="1" smtClean="0">
                <a:latin typeface="Macedonian Helv" pitchFamily="34" charset="0"/>
              </a:rPr>
              <a:t>Najvisok</a:t>
            </a:r>
            <a:r>
              <a:rPr lang="en-US" sz="2400" dirty="0" smtClean="0">
                <a:latin typeface="Macedonian Helv" pitchFamily="34" charset="0"/>
              </a:rPr>
              <a:t> organ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Institutot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ovlasteni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revizori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Republika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Makedonija</a:t>
            </a:r>
            <a:r>
              <a:rPr lang="en-US" sz="2400" dirty="0" smtClean="0">
                <a:latin typeface="Macedonian Helv" pitchFamily="34" charset="0"/>
              </a:rPr>
              <a:t> e </a:t>
            </a:r>
            <a:r>
              <a:rPr lang="en-US" sz="2400" dirty="0" err="1" smtClean="0">
                <a:latin typeface="Macedonian Helv" pitchFamily="34" charset="0"/>
              </a:rPr>
              <a:t>Sobranieto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koe</a:t>
            </a:r>
            <a:r>
              <a:rPr lang="en-US" sz="2400" dirty="0" smtClean="0">
                <a:latin typeface="Macedonian Helv" pitchFamily="34" charset="0"/>
              </a:rPr>
              <a:t> go </a:t>
            </a:r>
            <a:r>
              <a:rPr lang="en-US" sz="2400" dirty="0" err="1" smtClean="0">
                <a:latin typeface="Macedonian Helv" pitchFamily="34" charset="0"/>
              </a:rPr>
              <a:t>so~inuvaat</a:t>
            </a:r>
            <a:r>
              <a:rPr lang="en-US" sz="2400" dirty="0" smtClean="0">
                <a:latin typeface="Macedonian Helv" pitchFamily="34" charset="0"/>
              </a:rPr>
              <a:t> site ~</a:t>
            </a:r>
            <a:r>
              <a:rPr lang="en-US" sz="2400" dirty="0" err="1" smtClean="0">
                <a:latin typeface="Macedonian Helv" pitchFamily="34" charset="0"/>
              </a:rPr>
              <a:t>lenovi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Institutot</a:t>
            </a:r>
            <a:r>
              <a:rPr lang="en-US" sz="2400" dirty="0" smtClean="0">
                <a:latin typeface="Macedonian Helv" pitchFamily="34" charset="0"/>
              </a:rPr>
              <a:t>. </a:t>
            </a:r>
            <a:r>
              <a:rPr lang="en-US" sz="2400" dirty="0" err="1" smtClean="0">
                <a:latin typeface="Macedonian Helv" pitchFamily="34" charset="0"/>
              </a:rPr>
              <a:t>Sobranieto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gi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izbira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ostanatite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organi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Institutot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kako</a:t>
            </a:r>
            <a:r>
              <a:rPr lang="en-US" sz="2400" dirty="0" smtClean="0">
                <a:latin typeface="Macedonian Helv" pitchFamily="34" charset="0"/>
              </a:rPr>
              <a:t> {to se </a:t>
            </a:r>
            <a:r>
              <a:rPr lang="en-US" sz="2400" dirty="0" err="1" smtClean="0">
                <a:latin typeface="Macedonian Helv" pitchFamily="34" charset="0"/>
              </a:rPr>
              <a:t>Upraven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odbor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od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devet</a:t>
            </a:r>
            <a:r>
              <a:rPr lang="en-US" sz="2400" dirty="0" smtClean="0">
                <a:latin typeface="Macedonian Helv" pitchFamily="34" charset="0"/>
              </a:rPr>
              <a:t> ~</a:t>
            </a:r>
            <a:r>
              <a:rPr lang="en-US" sz="2400" dirty="0" err="1" smtClean="0">
                <a:latin typeface="Macedonian Helv" pitchFamily="34" charset="0"/>
              </a:rPr>
              <a:t>lena</a:t>
            </a:r>
            <a:r>
              <a:rPr lang="en-US" sz="2400" dirty="0" smtClean="0">
                <a:latin typeface="Macedonian Helv" pitchFamily="34" charset="0"/>
              </a:rPr>
              <a:t>, </a:t>
            </a:r>
            <a:r>
              <a:rPr lang="en-US" sz="2400" dirty="0" err="1" smtClean="0">
                <a:latin typeface="Macedonian Helv" pitchFamily="34" charset="0"/>
              </a:rPr>
              <a:t>Nadzoren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odbor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od</a:t>
            </a:r>
            <a:r>
              <a:rPr lang="en-US" sz="2400" dirty="0" smtClean="0">
                <a:latin typeface="Macedonian Helv" pitchFamily="34" charset="0"/>
              </a:rPr>
              <a:t> pet ~</a:t>
            </a:r>
            <a:r>
              <a:rPr lang="en-US" sz="2400" dirty="0" err="1" smtClean="0">
                <a:latin typeface="Macedonian Helv" pitchFamily="34" charset="0"/>
              </a:rPr>
              <a:t>lena</a:t>
            </a:r>
            <a:r>
              <a:rPr lang="en-US" sz="2400" dirty="0" smtClean="0">
                <a:latin typeface="Macedonian Helv" pitchFamily="34" charset="0"/>
              </a:rPr>
              <a:t>, </a:t>
            </a:r>
            <a:r>
              <a:rPr lang="en-US" sz="2400" dirty="0" err="1" smtClean="0">
                <a:latin typeface="Macedonian Helv" pitchFamily="34" charset="0"/>
              </a:rPr>
              <a:t>Pretsedatel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Institutot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koj</a:t>
            </a:r>
            <a:r>
              <a:rPr lang="en-US" sz="2400" dirty="0" smtClean="0">
                <a:latin typeface="Macedonian Helv" pitchFamily="34" charset="0"/>
              </a:rPr>
              <a:t> se </a:t>
            </a:r>
            <a:r>
              <a:rPr lang="en-US" sz="2400" dirty="0" err="1" smtClean="0">
                <a:latin typeface="Macedonian Helv" pitchFamily="34" charset="0"/>
              </a:rPr>
              <a:t>izbira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od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redovite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Upravniot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odbor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</a:t>
            </a:r>
            <a:r>
              <a:rPr lang="en-US" sz="2400" dirty="0" smtClean="0">
                <a:latin typeface="Macedonian Helv" pitchFamily="34" charset="0"/>
              </a:rPr>
              <a:t> sedum </a:t>
            </a:r>
            <a:r>
              <a:rPr lang="en-US" sz="2400" dirty="0" err="1" smtClean="0">
                <a:latin typeface="Macedonian Helv" pitchFamily="34" charset="0"/>
              </a:rPr>
              <a:t>komisii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kako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pomo</a:t>
            </a:r>
            <a:r>
              <a:rPr lang="en-US" sz="2400" dirty="0" smtClean="0">
                <a:latin typeface="Macedonian Helv" pitchFamily="34" charset="0"/>
              </a:rPr>
              <a:t>{</a:t>
            </a:r>
            <a:r>
              <a:rPr lang="en-US" sz="2400" dirty="0" err="1" smtClean="0">
                <a:latin typeface="Macedonian Helv" pitchFamily="34" charset="0"/>
              </a:rPr>
              <a:t>ni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tela</a:t>
            </a:r>
            <a:r>
              <a:rPr lang="en-US" sz="2400" dirty="0" smtClean="0">
                <a:latin typeface="Macedonian Helv" pitchFamily="34" charset="0"/>
              </a:rPr>
              <a:t>. </a:t>
            </a:r>
          </a:p>
          <a:p>
            <a:pPr algn="just"/>
            <a:r>
              <a:rPr lang="en-US" sz="2400" dirty="0" err="1" smtClean="0">
                <a:latin typeface="Macedonian Helv" pitchFamily="34" charset="0"/>
              </a:rPr>
              <a:t>Institutot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ovlasteni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revizori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Republika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Makedonija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05. </a:t>
            </a:r>
            <a:r>
              <a:rPr lang="en-US" sz="2400" dirty="0" err="1" smtClean="0">
                <a:latin typeface="Macedonian Helv" pitchFamily="34" charset="0"/>
              </a:rPr>
              <a:t>noemvri</a:t>
            </a:r>
            <a:r>
              <a:rPr lang="en-US" sz="2400" dirty="0" smtClean="0">
                <a:latin typeface="Macedonian Helv" pitchFamily="34" charset="0"/>
              </a:rPr>
              <a:t> 2010 </a:t>
            </a:r>
            <a:r>
              <a:rPr lang="en-US" sz="2400" dirty="0" err="1" smtClean="0">
                <a:latin typeface="Macedonian Helv" pitchFamily="34" charset="0"/>
              </a:rPr>
              <a:t>godina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stana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pridru`na</a:t>
            </a:r>
            <a:r>
              <a:rPr lang="en-US" sz="2400" dirty="0" smtClean="0">
                <a:latin typeface="Macedonian Helv" pitchFamily="34" charset="0"/>
              </a:rPr>
              <a:t> ~</a:t>
            </a:r>
            <a:r>
              <a:rPr lang="en-US" sz="2400" dirty="0" err="1" smtClean="0">
                <a:latin typeface="Macedonian Helv" pitchFamily="34" charset="0"/>
              </a:rPr>
              <a:t>lenka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Me|unarodnata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federacija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smetkovoditeli</a:t>
            </a:r>
            <a:r>
              <a:rPr lang="en-US" sz="2400" dirty="0" smtClean="0"/>
              <a:t> </a:t>
            </a:r>
            <a:r>
              <a:rPr lang="pl-PL" sz="2400" dirty="0" smtClean="0"/>
              <a:t>(IFAC).</a:t>
            </a:r>
            <a:endParaRPr lang="en-US" sz="2400" dirty="0" smtClean="0">
              <a:latin typeface="Macedonian Helv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941487"/>
            <a:ext cx="381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POJAVA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RAZVOJ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NA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43091"/>
            <a:ext cx="38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REVIZORSKATA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 PROFESIJA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8600"/>
            <a:ext cx="304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VO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accent3">
                  <a:lumMod val="75000"/>
                </a:schemeClr>
              </a:solidFill>
              <a:latin typeface="Macedonian Helv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REPUBLIKA MAKEDONIJA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80772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Macedonian Helv" pitchFamily="34" charset="0"/>
              </a:rPr>
              <a:t>Kako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reakcija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ENRON </a:t>
            </a:r>
            <a:r>
              <a:rPr lang="en-US" sz="2400" dirty="0" err="1" smtClean="0">
                <a:latin typeface="Macedonian Helv" pitchFamily="34" charset="0"/>
              </a:rPr>
              <a:t>vo</a:t>
            </a:r>
            <a:r>
              <a:rPr lang="en-US" sz="2400" dirty="0" smtClean="0">
                <a:latin typeface="Macedonian Helv" pitchFamily="34" charset="0"/>
              </a:rPr>
              <a:t> 1998 </a:t>
            </a:r>
            <a:r>
              <a:rPr lang="en-US" sz="2400" dirty="0" err="1" smtClean="0">
                <a:latin typeface="Macedonian Helv" pitchFamily="34" charset="0"/>
              </a:rPr>
              <a:t>godina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Evropskata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Unija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formira</a:t>
            </a:r>
            <a:r>
              <a:rPr lang="en-US" sz="2400" dirty="0" smtClean="0">
                <a:latin typeface="Macedonian Helv" pitchFamily="34" charset="0"/>
              </a:rPr>
              <a:t>{e </a:t>
            </a:r>
            <a:r>
              <a:rPr lang="en-US" sz="2400" dirty="0" err="1" smtClean="0">
                <a:latin typeface="Macedonian Helv" pitchFamily="34" charset="0"/>
              </a:rPr>
              <a:t>Komitet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za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revizija</a:t>
            </a:r>
            <a:r>
              <a:rPr lang="en-US" sz="2400" dirty="0" smtClean="0">
                <a:latin typeface="Macedonian Helv" pitchFamily="34" charset="0"/>
              </a:rPr>
              <a:t>. </a:t>
            </a:r>
            <a:r>
              <a:rPr lang="en-US" sz="2400" dirty="0" err="1" smtClean="0">
                <a:latin typeface="Macedonian Helv" pitchFamily="34" charset="0"/>
              </a:rPr>
              <a:t>Nezavisnosta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odgovornosta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revizorite</a:t>
            </a:r>
            <a:r>
              <a:rPr lang="en-US" sz="2400" dirty="0" smtClean="0">
                <a:latin typeface="Macedonian Helv" pitchFamily="34" charset="0"/>
              </a:rPr>
              <a:t> e </a:t>
            </a:r>
            <a:r>
              <a:rPr lang="en-US" sz="2400" dirty="0" err="1" smtClean="0">
                <a:latin typeface="Macedonian Helv" pitchFamily="34" charset="0"/>
              </a:rPr>
              <a:t>implementirana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vo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pl-PL" sz="2400" dirty="0" smtClean="0"/>
              <a:t>Commission </a:t>
            </a:r>
            <a:r>
              <a:rPr lang="en-US" sz="2400" dirty="0" smtClean="0"/>
              <a:t>Recommendation of 16 May 2002 – Statutory Auditors' Independence in the EU</a:t>
            </a:r>
            <a:r>
              <a:rPr lang="pl-PL" sz="2400" dirty="0" smtClean="0"/>
              <a:t>: </a:t>
            </a:r>
            <a:r>
              <a:rPr lang="en-US" sz="2400" dirty="0" smtClean="0"/>
              <a:t>A Set of Fundamental Principles </a:t>
            </a:r>
            <a:r>
              <a:rPr lang="en-US" sz="2400" dirty="0" err="1" smtClean="0">
                <a:latin typeface="Macedonian Helv" pitchFamily="34" charset="0"/>
              </a:rPr>
              <a:t>i</a:t>
            </a:r>
            <a:r>
              <a:rPr lang="en-US" sz="2400" dirty="0" smtClean="0"/>
              <a:t> COMMISSION RECOMMENDATION of 5 June 2008 concerning the limitation of the civil liability of statutory auditors and audit firms.</a:t>
            </a:r>
            <a:r>
              <a:rPr lang="en-US" sz="2400" dirty="0" smtClean="0">
                <a:latin typeface="Macedonian Helv" pitchFamily="34" charset="0"/>
              </a:rPr>
              <a:t> </a:t>
            </a:r>
          </a:p>
          <a:p>
            <a:pPr algn="just"/>
            <a:r>
              <a:rPr lang="en-US" sz="2400" dirty="0" smtClean="0">
                <a:latin typeface="Macedonian Helv" pitchFamily="34" charset="0"/>
              </a:rPr>
              <a:t>So </a:t>
            </a:r>
            <a:r>
              <a:rPr lang="en-US" sz="2400" dirty="0" smtClean="0"/>
              <a:t>DIRECTIVE 2006/43/EC OF THE EUROPEAN PARLIAMENT AND OF THE COUNCIL of 17 May 2006 on statutory audits of annual accounts and consolidated accounts, amending Council Directives 78/660/EEC and 83/349/EEC and repealing Council Directive 84/253/EEC</a:t>
            </a:r>
            <a:r>
              <a:rPr lang="pl-PL" sz="2400" dirty="0" smtClean="0"/>
              <a:t>) </a:t>
            </a:r>
            <a:r>
              <a:rPr lang="en-US" sz="2400" dirty="0" smtClean="0">
                <a:latin typeface="Macedonian Helv" pitchFamily="34" charset="0"/>
              </a:rPr>
              <a:t>se </a:t>
            </a:r>
            <a:r>
              <a:rPr lang="en-US" sz="2400" dirty="0" err="1" smtClean="0">
                <a:latin typeface="Macedonian Helv" pitchFamily="34" charset="0"/>
              </a:rPr>
              <a:t>vospostavija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propisi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za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propisi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za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zakonskata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revizija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gosi</a:t>
            </a:r>
            <a:r>
              <a:rPr lang="en-US" sz="2400" dirty="0" smtClean="0">
                <a:latin typeface="Macedonian Helv" pitchFamily="34" charset="0"/>
              </a:rPr>
              <a:t>{</a:t>
            </a:r>
            <a:r>
              <a:rPr lang="en-US" sz="2400" dirty="0" err="1" smtClean="0">
                <a:latin typeface="Macedonian Helv" pitchFamily="34" charset="0"/>
              </a:rPr>
              <a:t>nite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konsolidiranite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smetki</a:t>
            </a:r>
            <a:r>
              <a:rPr lang="en-US" sz="2400" dirty="0" smtClean="0">
                <a:latin typeface="Macedonian Helv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Macedonian Helv" pitchFamily="34" charset="0"/>
              </a:rPr>
              <a:t>So </a:t>
            </a:r>
            <a:r>
              <a:rPr lang="en-US" sz="2400" dirty="0" err="1" smtClean="0">
                <a:latin typeface="Macedonian Helv" pitchFamily="34" charset="0"/>
              </a:rPr>
              <a:t>Zakonot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za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revizija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od</a:t>
            </a:r>
            <a:r>
              <a:rPr lang="en-US" sz="2400" dirty="0" smtClean="0">
                <a:latin typeface="Macedonian Helv" pitchFamily="34" charset="0"/>
              </a:rPr>
              <a:t> 2010 </a:t>
            </a:r>
            <a:r>
              <a:rPr lang="en-US" sz="2400" dirty="0" err="1" smtClean="0">
                <a:latin typeface="Macedonian Helv" pitchFamily="34" charset="0"/>
              </a:rPr>
              <a:t>godina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makedonskata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zakonska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regulativa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vo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zna~aen</a:t>
            </a:r>
            <a:r>
              <a:rPr lang="en-US" sz="2400" dirty="0" smtClean="0">
                <a:latin typeface="Macedonian Helv" pitchFamily="34" charset="0"/>
              </a:rPr>
              <a:t> del se </a:t>
            </a:r>
            <a:r>
              <a:rPr lang="en-US" sz="2400" dirty="0" err="1" smtClean="0">
                <a:latin typeface="Macedonian Helv" pitchFamily="34" charset="0"/>
              </a:rPr>
              <a:t>usoglasi</a:t>
            </a:r>
            <a:r>
              <a:rPr lang="en-US" sz="2400" dirty="0" smtClean="0">
                <a:latin typeface="Macedonian Helv" pitchFamily="34" charset="0"/>
              </a:rPr>
              <a:t> so </a:t>
            </a:r>
            <a:r>
              <a:rPr lang="pl-PL" sz="2400" dirty="0" smtClean="0"/>
              <a:t>Directive 2006/43/EC on statutory audits of annual accounts and consolidated accounts</a:t>
            </a:r>
            <a:r>
              <a:rPr lang="en-US" sz="2400" dirty="0" smtClean="0"/>
              <a:t>.</a:t>
            </a:r>
            <a:r>
              <a:rPr lang="pl-PL" sz="2400" dirty="0" smtClean="0"/>
              <a:t> </a:t>
            </a:r>
            <a:endParaRPr lang="en-US" sz="2400" dirty="0" smtClean="0">
              <a:latin typeface="Macedonian Helv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941487"/>
            <a:ext cx="381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POJAVA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RAZVOJ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 NA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43091"/>
            <a:ext cx="38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REVIZORSKATA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acedonian Helv" pitchFamily="34" charset="0"/>
                <a:cs typeface="Arial" pitchFamily="34" charset="0"/>
              </a:rPr>
              <a:t> PROFESIJA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8600"/>
            <a:ext cx="304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VO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accent3">
                  <a:lumMod val="75000"/>
                </a:schemeClr>
              </a:solidFill>
              <a:latin typeface="Macedonian Helv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Macedonian Helv" pitchFamily="34" charset="0"/>
                <a:cs typeface="Arial" pitchFamily="34" charset="0"/>
              </a:rPr>
              <a:t>REPUBLIKA MAKEDONIJA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228600" y="83403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 OD NADVORE[NI REVIZORI NA BANKARSKIOT SISTEM NA REPUBLIKA MAKEDONIJA</a:t>
            </a:r>
            <a:r>
              <a:rPr kumimoji="0" lang="pl-PL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255216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MAC C Times" pitchFamily="18" charset="0"/>
              </a:rPr>
              <a:t>U{</a:t>
            </a:r>
            <a:r>
              <a:rPr lang="en-US" sz="2400" dirty="0" err="1" smtClean="0">
                <a:latin typeface="MAC C Times" pitchFamily="18" charset="0"/>
              </a:rPr>
              <a:t>te</a:t>
            </a:r>
            <a:r>
              <a:rPr lang="en-US" sz="2400" dirty="0" smtClean="0">
                <a:latin typeface="MAC C Times" pitchFamily="18" charset="0"/>
              </a:rPr>
              <a:t> v</a:t>
            </a:r>
            <a:r>
              <a:rPr lang="pl-PL" sz="2400" dirty="0" smtClean="0">
                <a:latin typeface="MAC C Times" pitchFamily="18" charset="0"/>
              </a:rPr>
              <a:t>o vremeto na vladeeweto na Filip Makedonski (359-336 g.p.n.e.) vo Makedonija bila napravena pokrupna finansiska reforma, so koja bil ustanoven soliden pari~en sistem i vovedena zlatna makedonska moneta </a:t>
            </a:r>
            <a:r>
              <a:rPr lang="pl-PL" sz="2400" b="1" dirty="0" smtClean="0">
                <a:latin typeface="MAC C Times" pitchFamily="18" charset="0"/>
              </a:rPr>
              <a:t>starter</a:t>
            </a:r>
            <a:r>
              <a:rPr lang="pl-PL" sz="2400" dirty="0" smtClean="0">
                <a:latin typeface="MAC C Times" pitchFamily="18" charset="0"/>
              </a:rPr>
              <a:t>, koja i spored svojata materijalna i spored svojata funkcionalna vrednost se smeta za edna od povrednite moneti od toa vreme.</a:t>
            </a:r>
            <a:endParaRPr lang="en-US" sz="2400" dirty="0" smtClean="0">
              <a:latin typeface="MAC C Times" pitchFamily="18" charset="0"/>
            </a:endParaRPr>
          </a:p>
          <a:p>
            <a:pPr algn="just"/>
            <a:endParaRPr lang="en-US" sz="2400" dirty="0" smtClean="0">
              <a:latin typeface="MAC C Times" pitchFamily="18" charset="0"/>
            </a:endParaRPr>
          </a:p>
          <a:p>
            <a:pPr algn="just"/>
            <a:r>
              <a:rPr lang="pl-PL" sz="2400" dirty="0" smtClean="0">
                <a:latin typeface="MAC C Times" pitchFamily="18" charset="0"/>
              </a:rPr>
              <a:t>Osamostojuvaweto na Republika Makedonija, preku referendumot i Ustavot, rezultira{e i so monetarno osamostojuvawe obelodeneto na 26.04.1992 godina, pridru`eno so konstituiraweto na Narodnata banka na Makedonija kako samostojna emisiona banka. </a:t>
            </a:r>
            <a:endParaRPr lang="en-US" sz="2400" dirty="0" smtClean="0">
              <a:latin typeface="MAC C Times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Macedonian Helv" pitchFamily="34" charset="0"/>
              </a:rPr>
              <a:t>Revizijata</a:t>
            </a:r>
            <a:r>
              <a:rPr lang="en-US" sz="3200" dirty="0" smtClean="0">
                <a:latin typeface="Macedonian Helv" pitchFamily="34" charset="0"/>
              </a:rPr>
              <a:t> e </a:t>
            </a:r>
            <a:r>
              <a:rPr lang="en-US" sz="3200" dirty="0" err="1" smtClean="0">
                <a:latin typeface="Macedonian Helv" pitchFamily="34" charset="0"/>
              </a:rPr>
              <a:t>isklu~itelno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zna~ajna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aktivnost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vo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procesot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donesuvaweto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delovnite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odluki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od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korisnicite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na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revidiranite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finansiski</a:t>
            </a:r>
            <a:r>
              <a:rPr lang="en-US" sz="3200" dirty="0" smtClean="0">
                <a:latin typeface="Macedonian Helv" pitchFamily="34" charset="0"/>
              </a:rPr>
              <a:t> </a:t>
            </a:r>
            <a:r>
              <a:rPr lang="en-US" sz="3200" dirty="0" err="1" smtClean="0">
                <a:latin typeface="Macedonian Helv" pitchFamily="34" charset="0"/>
              </a:rPr>
              <a:t>izve</a:t>
            </a:r>
            <a:r>
              <a:rPr lang="en-US" sz="3200" dirty="0" smtClean="0">
                <a:latin typeface="Macedonian Helv" pitchFamily="34" charset="0"/>
              </a:rPr>
              <a:t>{tai.</a:t>
            </a:r>
            <a:endParaRPr lang="en-US" sz="3200" dirty="0">
              <a:latin typeface="Macedonian Helv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86200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Revizijata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finansiskite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izve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{tai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nudi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nezavisno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objektivno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mislewe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za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vistinitosta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objektivnosta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prezentiranite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podatoci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vo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tie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finansiski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izve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Macedonian Helv" pitchFamily="34" charset="0"/>
              </a:rPr>
              <a:t>{tai. </a:t>
            </a:r>
            <a:endParaRPr lang="en-US" sz="3200" dirty="0">
              <a:solidFill>
                <a:schemeClr val="tx1">
                  <a:lumMod val="85000"/>
                </a:schemeClr>
              </a:solidFill>
              <a:latin typeface="Macedonian Helv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Finansiska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sostojba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rezultatite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od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raboteweto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bankite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gi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obelodenuvaat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vo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finansiskite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izve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{tai.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Macedonian Helv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266885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 smtClean="0">
                <a:latin typeface="MAC C Times" pitchFamily="18" charset="0"/>
              </a:rPr>
              <a:t>Sektorot na finansiskite institucii denes vo Republika Makedonija go so~inuvaat pet potsektori:</a:t>
            </a:r>
            <a:endParaRPr lang="en-US" sz="2400" dirty="0" smtClean="0">
              <a:latin typeface="MAC C Times" pitchFamily="18" charset="0"/>
            </a:endParaRPr>
          </a:p>
          <a:p>
            <a:pPr algn="just"/>
            <a:r>
              <a:rPr lang="pl-PL" sz="2400" dirty="0" smtClean="0">
                <a:latin typeface="MAC C Times" pitchFamily="18" charset="0"/>
              </a:rPr>
              <a:t> </a:t>
            </a:r>
            <a:endParaRPr lang="en-US" sz="2400" dirty="0" smtClean="0">
              <a:latin typeface="MAC C Times" pitchFamily="18" charset="0"/>
            </a:endParaRPr>
          </a:p>
          <a:p>
            <a:pPr algn="just"/>
            <a:r>
              <a:rPr lang="pl-PL" sz="2400" dirty="0" smtClean="0">
                <a:latin typeface="MAC C Times" pitchFamily="18" charset="0"/>
              </a:rPr>
              <a:t>- Narodna banka na Republika Makedonija;</a:t>
            </a:r>
            <a:endParaRPr lang="en-US" sz="2400" dirty="0" smtClean="0">
              <a:latin typeface="MAC C Times" pitchFamily="18" charset="0"/>
            </a:endParaRPr>
          </a:p>
          <a:p>
            <a:pPr algn="just"/>
            <a:r>
              <a:rPr lang="pl-PL" sz="2400" dirty="0" smtClean="0">
                <a:latin typeface="MAC C Times" pitchFamily="18" charset="0"/>
              </a:rPr>
              <a:t>- Ostanati depozitni i</a:t>
            </a:r>
            <a:r>
              <a:rPr lang="en-US" sz="2400" dirty="0" smtClean="0">
                <a:latin typeface="MAC C Times" pitchFamily="18" charset="0"/>
              </a:rPr>
              <a:t>n</a:t>
            </a:r>
            <a:r>
              <a:rPr lang="pl-PL" sz="2400" dirty="0" smtClean="0">
                <a:latin typeface="MAC C Times" pitchFamily="18" charset="0"/>
              </a:rPr>
              <a:t>stitucii (banki i {tedilnici);</a:t>
            </a:r>
            <a:endParaRPr lang="en-US" sz="2400" dirty="0" smtClean="0">
              <a:latin typeface="MAC C Times" pitchFamily="18" charset="0"/>
            </a:endParaRPr>
          </a:p>
          <a:p>
            <a:pPr algn="just"/>
            <a:r>
              <a:rPr lang="pl-PL" sz="2400" dirty="0" smtClean="0">
                <a:latin typeface="MAC C Times" pitchFamily="18" charset="0"/>
              </a:rPr>
              <a:t>- Ostanati finansiski institucii;</a:t>
            </a:r>
            <a:endParaRPr lang="en-US" sz="2400" dirty="0" smtClean="0">
              <a:latin typeface="MAC C Times" pitchFamily="18" charset="0"/>
            </a:endParaRPr>
          </a:p>
          <a:p>
            <a:pPr algn="just"/>
            <a:r>
              <a:rPr lang="pl-PL" sz="2400" dirty="0" smtClean="0">
                <a:latin typeface="MAC C Times" pitchFamily="18" charset="0"/>
              </a:rPr>
              <a:t>- Osiguritelni dru{tva i penziski fondovi;</a:t>
            </a:r>
            <a:endParaRPr lang="en-US" sz="2400" dirty="0" smtClean="0">
              <a:latin typeface="MAC C Times" pitchFamily="18" charset="0"/>
            </a:endParaRPr>
          </a:p>
          <a:p>
            <a:pPr algn="just"/>
            <a:r>
              <a:rPr lang="pl-PL" sz="2400" dirty="0" smtClean="0">
                <a:latin typeface="MAC C Times" pitchFamily="18" charset="0"/>
              </a:rPr>
              <a:t>- Ostanati finansiski posrednici.</a:t>
            </a:r>
            <a:endParaRPr lang="en-US" sz="2400" dirty="0" smtClean="0">
              <a:latin typeface="MAC C Times" pitchFamily="18" charset="0"/>
            </a:endParaRPr>
          </a:p>
          <a:p>
            <a:pPr algn="just"/>
            <a:endParaRPr lang="en-US" sz="2400" dirty="0" smtClean="0">
              <a:latin typeface="MAC C Times" pitchFamily="18" charset="0"/>
            </a:endParaRPr>
          </a:p>
          <a:p>
            <a:pPr algn="just"/>
            <a:r>
              <a:rPr lang="en-US" sz="2400" dirty="0" err="1" smtClean="0">
                <a:latin typeface="MAC C Times" pitchFamily="18" charset="0"/>
              </a:rPr>
              <a:t>Pri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monetarnoto</a:t>
            </a:r>
            <a:r>
              <a:rPr lang="en-US" sz="2400" dirty="0" smtClean="0">
                <a:latin typeface="MAC C Times" pitchFamily="18" charset="0"/>
              </a:rPr>
              <a:t> o</a:t>
            </a:r>
            <a:r>
              <a:rPr lang="pl-PL" sz="2400" dirty="0" smtClean="0">
                <a:latin typeface="MAC C Times" pitchFamily="18" charset="0"/>
              </a:rPr>
              <a:t>samostojuvawe </a:t>
            </a:r>
            <a:r>
              <a:rPr lang="en-US" sz="2400" dirty="0" err="1" smtClean="0">
                <a:latin typeface="MAC C Times" pitchFamily="18" charset="0"/>
              </a:rPr>
              <a:t>vo</a:t>
            </a:r>
            <a:r>
              <a:rPr lang="pl-PL" sz="2400" dirty="0" smtClean="0">
                <a:latin typeface="MAC C Times" pitchFamily="18" charset="0"/>
              </a:rPr>
              <a:t> Republika Makedonija </a:t>
            </a:r>
            <a:r>
              <a:rPr lang="en-US" sz="2400" dirty="0" err="1" smtClean="0">
                <a:latin typeface="MAC C Times" pitchFamily="18" charset="0"/>
              </a:rPr>
              <a:t>postoeja</a:t>
            </a:r>
            <a:r>
              <a:rPr lang="en-US" sz="2400" dirty="0" smtClean="0">
                <a:latin typeface="MAC C Times" pitchFamily="18" charset="0"/>
              </a:rPr>
              <a:t> 5 </a:t>
            </a:r>
            <a:r>
              <a:rPr lang="en-US" sz="2400" dirty="0" err="1" smtClean="0">
                <a:latin typeface="MAC C Times" pitchFamily="18" charset="0"/>
              </a:rPr>
              <a:t>banki</a:t>
            </a:r>
            <a:r>
              <a:rPr lang="en-US" sz="2400" dirty="0" smtClean="0">
                <a:latin typeface="MAC C Times" pitchFamily="18" charset="0"/>
              </a:rPr>
              <a:t>. </a:t>
            </a:r>
            <a:r>
              <a:rPr lang="en-US" sz="2400" dirty="0" err="1" smtClean="0">
                <a:latin typeface="MAC C Times" pitchFamily="18" charset="0"/>
              </a:rPr>
              <a:t>Denes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vo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bankarskiot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sistem</a:t>
            </a:r>
            <a:r>
              <a:rPr lang="en-US" sz="2400" dirty="0" smtClean="0">
                <a:latin typeface="MAC C Times" pitchFamily="18" charset="0"/>
              </a:rPr>
              <a:t> se </a:t>
            </a:r>
            <a:r>
              <a:rPr lang="en-US" sz="2400" dirty="0" err="1" smtClean="0">
                <a:latin typeface="MAC C Times" pitchFamily="18" charset="0"/>
              </a:rPr>
              <a:t>prisutni</a:t>
            </a:r>
            <a:r>
              <a:rPr lang="en-US" sz="2400" dirty="0" smtClean="0">
                <a:latin typeface="MAC C Times" pitchFamily="18" charset="0"/>
              </a:rPr>
              <a:t> 17 </a:t>
            </a:r>
            <a:r>
              <a:rPr lang="en-US" sz="2400" dirty="0" err="1" smtClean="0">
                <a:latin typeface="MAC C Times" pitchFamily="18" charset="0"/>
              </a:rPr>
              <a:t>banki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i</a:t>
            </a:r>
            <a:r>
              <a:rPr lang="en-US" sz="2400" dirty="0" smtClean="0">
                <a:latin typeface="MAC C Times" pitchFamily="18" charset="0"/>
              </a:rPr>
              <a:t> 8 {</a:t>
            </a:r>
            <a:r>
              <a:rPr lang="en-US" sz="2400" dirty="0" err="1" smtClean="0">
                <a:latin typeface="MAC C Times" pitchFamily="18" charset="0"/>
              </a:rPr>
              <a:t>tedilnici</a:t>
            </a:r>
            <a:r>
              <a:rPr lang="en-US" sz="2400" dirty="0" smtClean="0">
                <a:latin typeface="MAC C Times" pitchFamily="18" charset="0"/>
              </a:rPr>
              <a:t>. </a:t>
            </a:r>
            <a:r>
              <a:rPr lang="pl-PL" sz="2400" dirty="0" smtClean="0">
                <a:latin typeface="MAC C Times" pitchFamily="18" charset="0"/>
              </a:rPr>
              <a:t> </a:t>
            </a:r>
            <a:endParaRPr lang="en-US" sz="2400" dirty="0" smtClean="0">
              <a:latin typeface="MAC C Times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39889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latin typeface="MAC C Times" pitchFamily="18" charset="0"/>
              </a:rPr>
              <a:t>Grupa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golemi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banki</a:t>
            </a:r>
            <a:endParaRPr lang="en-US" sz="2400" dirty="0" smtClean="0">
              <a:latin typeface="MAC C Times" pitchFamily="18" charset="0"/>
            </a:endParaRPr>
          </a:p>
          <a:p>
            <a:r>
              <a:rPr lang="en-US" sz="2400" dirty="0" err="1" smtClean="0">
                <a:latin typeface="MAC C Times" pitchFamily="18" charset="0"/>
              </a:rPr>
              <a:t>Komercijalna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banka</a:t>
            </a:r>
            <a:r>
              <a:rPr lang="en-US" sz="2400" dirty="0" smtClean="0">
                <a:latin typeface="MAC C Times" pitchFamily="18" charset="0"/>
              </a:rPr>
              <a:t> AD  Skopje; </a:t>
            </a:r>
          </a:p>
          <a:p>
            <a:r>
              <a:rPr lang="en-US" sz="2400" dirty="0" smtClean="0">
                <a:latin typeface="MAC C Times" pitchFamily="18" charset="0"/>
              </a:rPr>
              <a:t>NLB </a:t>
            </a:r>
            <a:r>
              <a:rPr lang="en-US" sz="2400" dirty="0" err="1" smtClean="0">
                <a:latin typeface="MAC C Times" pitchFamily="18" charset="0"/>
              </a:rPr>
              <a:t>Tutunska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banka</a:t>
            </a:r>
            <a:r>
              <a:rPr lang="en-US" sz="2400" dirty="0" smtClean="0">
                <a:latin typeface="MAC C Times" pitchFamily="18" charset="0"/>
              </a:rPr>
              <a:t> AD Skopje;</a:t>
            </a:r>
          </a:p>
          <a:p>
            <a:r>
              <a:rPr lang="en-US" sz="2400" dirty="0" err="1" smtClean="0">
                <a:latin typeface="MAC C Times" pitchFamily="18" charset="0"/>
              </a:rPr>
              <a:t>Stopanska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banka</a:t>
            </a:r>
            <a:r>
              <a:rPr lang="en-US" sz="2400" dirty="0" smtClean="0">
                <a:latin typeface="MAC C Times" pitchFamily="18" charset="0"/>
              </a:rPr>
              <a:t> AD  Skopje;</a:t>
            </a:r>
          </a:p>
          <a:p>
            <a:pPr algn="just"/>
            <a:r>
              <a:rPr lang="en-US" sz="2400" dirty="0" err="1" smtClean="0">
                <a:latin typeface="MAC C Times" pitchFamily="18" charset="0"/>
              </a:rPr>
              <a:t>Ohridska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banka</a:t>
            </a:r>
            <a:r>
              <a:rPr lang="en-US" sz="2400" dirty="0" smtClean="0">
                <a:latin typeface="MAC C Times" pitchFamily="18" charset="0"/>
              </a:rPr>
              <a:t> AD  </a:t>
            </a:r>
            <a:r>
              <a:rPr lang="en-US" sz="2400" dirty="0" err="1" smtClean="0">
                <a:latin typeface="MAC C Times" pitchFamily="18" charset="0"/>
              </a:rPr>
              <a:t>Ohrid</a:t>
            </a:r>
            <a:r>
              <a:rPr lang="en-US" sz="2400" dirty="0" smtClean="0">
                <a:latin typeface="MAC C Times" pitchFamily="18" charset="0"/>
              </a:rPr>
              <a:t>;</a:t>
            </a:r>
          </a:p>
          <a:p>
            <a:pPr algn="just"/>
            <a:endParaRPr lang="en-US" sz="2400" dirty="0" smtClean="0">
              <a:latin typeface="MAC C Times" pitchFamily="18" charset="0"/>
            </a:endParaRPr>
          </a:p>
          <a:p>
            <a:pPr lvl="0"/>
            <a:r>
              <a:rPr lang="en-US" sz="2400" dirty="0" err="1" smtClean="0">
                <a:latin typeface="MAC C Times" pitchFamily="18" charset="0"/>
              </a:rPr>
              <a:t>Grupa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sredni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banki</a:t>
            </a:r>
            <a:endParaRPr lang="en-US" sz="2400" dirty="0" smtClean="0">
              <a:latin typeface="MAC C Times" pitchFamily="18" charset="0"/>
            </a:endParaRPr>
          </a:p>
          <a:p>
            <a:r>
              <a:rPr lang="en-US" sz="2400" dirty="0" smtClean="0">
                <a:latin typeface="MAC C Times" pitchFamily="18" charset="0"/>
              </a:rPr>
              <a:t>Alfa </a:t>
            </a:r>
            <a:r>
              <a:rPr lang="en-US" sz="2400" dirty="0" err="1" smtClean="0">
                <a:latin typeface="MAC C Times" pitchFamily="18" charset="0"/>
              </a:rPr>
              <a:t>banka</a:t>
            </a:r>
            <a:r>
              <a:rPr lang="en-US" sz="2400" dirty="0" smtClean="0">
                <a:latin typeface="MAC C Times" pitchFamily="18" charset="0"/>
              </a:rPr>
              <a:t> AD  Skopje;</a:t>
            </a:r>
          </a:p>
          <a:p>
            <a:r>
              <a:rPr lang="en-US" sz="2400" dirty="0" err="1" smtClean="0">
                <a:latin typeface="MAC C Times" pitchFamily="18" charset="0"/>
              </a:rPr>
              <a:t>Izvozna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i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kreditna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banka</a:t>
            </a:r>
            <a:r>
              <a:rPr lang="en-US" sz="2400" dirty="0" smtClean="0">
                <a:latin typeface="MAC C Times" pitchFamily="18" charset="0"/>
              </a:rPr>
              <a:t> AD  Skopje;</a:t>
            </a:r>
          </a:p>
          <a:p>
            <a:r>
              <a:rPr lang="en-US" sz="2400" dirty="0" err="1" smtClean="0">
                <a:latin typeface="MAC C Times" pitchFamily="18" charset="0"/>
              </a:rPr>
              <a:t>Investbanka</a:t>
            </a:r>
            <a:r>
              <a:rPr lang="en-US" sz="2400" dirty="0" smtClean="0">
                <a:latin typeface="MAC C Times" pitchFamily="18" charset="0"/>
              </a:rPr>
              <a:t> AD  Skopje; </a:t>
            </a:r>
          </a:p>
          <a:p>
            <a:r>
              <a:rPr lang="en-US" sz="2400" dirty="0" err="1" smtClean="0">
                <a:latin typeface="MAC C Times" pitchFamily="18" charset="0"/>
              </a:rPr>
              <a:t>Makedonska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banka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za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poddr</a:t>
            </a:r>
            <a:r>
              <a:rPr lang="en-US" sz="2400" dirty="0" smtClean="0">
                <a:latin typeface="MAC C Times" pitchFamily="18" charset="0"/>
              </a:rPr>
              <a:t>{ka </a:t>
            </a:r>
            <a:r>
              <a:rPr lang="en-US" sz="2400" dirty="0" err="1" smtClean="0">
                <a:latin typeface="MAC C Times" pitchFamily="18" charset="0"/>
              </a:rPr>
              <a:t>na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razvojot</a:t>
            </a:r>
            <a:r>
              <a:rPr lang="en-US" sz="2400" dirty="0" smtClean="0">
                <a:latin typeface="MAC C Times" pitchFamily="18" charset="0"/>
              </a:rPr>
              <a:t> AD Skopje;</a:t>
            </a:r>
          </a:p>
          <a:p>
            <a:r>
              <a:rPr lang="en-US" sz="2400" dirty="0" err="1" smtClean="0">
                <a:latin typeface="MAC C Times" pitchFamily="18" charset="0"/>
              </a:rPr>
              <a:t>Prokredit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banka</a:t>
            </a:r>
            <a:r>
              <a:rPr lang="en-US" sz="2400" dirty="0" smtClean="0">
                <a:latin typeface="MAC C Times" pitchFamily="18" charset="0"/>
              </a:rPr>
              <a:t> AD  Skopje;</a:t>
            </a:r>
          </a:p>
          <a:p>
            <a:r>
              <a:rPr lang="en-US" sz="2400" dirty="0" err="1" smtClean="0">
                <a:latin typeface="MAC C Times" pitchFamily="18" charset="0"/>
              </a:rPr>
              <a:t>Stopanska</a:t>
            </a:r>
            <a:r>
              <a:rPr lang="en-US" sz="2400" dirty="0" smtClean="0">
                <a:latin typeface="MAC C Times" pitchFamily="18" charset="0"/>
              </a:rPr>
              <a:t> </a:t>
            </a:r>
            <a:r>
              <a:rPr lang="en-US" sz="2400" dirty="0" err="1" smtClean="0">
                <a:latin typeface="MAC C Times" pitchFamily="18" charset="0"/>
              </a:rPr>
              <a:t>banka</a:t>
            </a:r>
            <a:r>
              <a:rPr lang="en-US" sz="2400" dirty="0" smtClean="0">
                <a:latin typeface="MAC C Times" pitchFamily="18" charset="0"/>
              </a:rPr>
              <a:t> AD  Bitola;</a:t>
            </a:r>
          </a:p>
          <a:p>
            <a:r>
              <a:rPr lang="en-US" sz="2400" dirty="0" smtClean="0">
                <a:latin typeface="MAC C Times" pitchFamily="18" charset="0"/>
              </a:rPr>
              <a:t>TTK </a:t>
            </a:r>
            <a:r>
              <a:rPr lang="en-US" sz="2400" dirty="0" err="1" smtClean="0">
                <a:latin typeface="MAC C Times" pitchFamily="18" charset="0"/>
              </a:rPr>
              <a:t>banka</a:t>
            </a:r>
            <a:r>
              <a:rPr lang="en-US" sz="2400" dirty="0" smtClean="0">
                <a:latin typeface="MAC C Times" pitchFamily="18" charset="0"/>
              </a:rPr>
              <a:t> AD  Skopje;</a:t>
            </a:r>
          </a:p>
          <a:p>
            <a:r>
              <a:rPr lang="en-US" sz="2400" dirty="0" smtClean="0">
                <a:latin typeface="MAC C Times" pitchFamily="18" charset="0"/>
              </a:rPr>
              <a:t>UNI </a:t>
            </a:r>
            <a:r>
              <a:rPr lang="en-US" sz="2400" dirty="0" err="1" smtClean="0">
                <a:latin typeface="MAC C Times" pitchFamily="18" charset="0"/>
              </a:rPr>
              <a:t>banka</a:t>
            </a:r>
            <a:r>
              <a:rPr lang="en-US" sz="2400" dirty="0" smtClean="0">
                <a:latin typeface="MAC C Times" pitchFamily="18" charset="0"/>
              </a:rPr>
              <a:t> AD  Skopje;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39889"/>
            <a:ext cx="815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latin typeface="Macedonian Helv" pitchFamily="34" charset="0"/>
              </a:rPr>
              <a:t>Grupa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mali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banki</a:t>
            </a:r>
            <a:endParaRPr lang="en-US" sz="2400" dirty="0" smtClean="0">
              <a:latin typeface="Macedonian Helv" pitchFamily="34" charset="0"/>
            </a:endParaRPr>
          </a:p>
          <a:p>
            <a:r>
              <a:rPr lang="en-US" sz="2400" dirty="0" err="1" smtClean="0">
                <a:latin typeface="Macedonian Helv" pitchFamily="34" charset="0"/>
              </a:rPr>
              <a:t>Eurostandard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banka</a:t>
            </a:r>
            <a:r>
              <a:rPr lang="en-US" sz="2400" dirty="0" smtClean="0">
                <a:latin typeface="Macedonian Helv" pitchFamily="34" charset="0"/>
              </a:rPr>
              <a:t> AD – Skopje;</a:t>
            </a:r>
          </a:p>
          <a:p>
            <a:r>
              <a:rPr lang="en-US" sz="2400" dirty="0" err="1" smtClean="0">
                <a:latin typeface="Macedonian Helv" pitchFamily="34" charset="0"/>
              </a:rPr>
              <a:t>Ziraat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banka</a:t>
            </a:r>
            <a:r>
              <a:rPr lang="en-US" sz="2400" dirty="0" smtClean="0">
                <a:latin typeface="Macedonian Helv" pitchFamily="34" charset="0"/>
              </a:rPr>
              <a:t> AD – Skopje;</a:t>
            </a:r>
          </a:p>
          <a:p>
            <a:r>
              <a:rPr lang="en-US" sz="2400" dirty="0" err="1" smtClean="0">
                <a:latin typeface="Macedonian Helv" pitchFamily="34" charset="0"/>
              </a:rPr>
              <a:t>Kapital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banka</a:t>
            </a:r>
            <a:r>
              <a:rPr lang="en-US" sz="2400" dirty="0" smtClean="0">
                <a:latin typeface="Macedonian Helv" pitchFamily="34" charset="0"/>
              </a:rPr>
              <a:t> AD – Skopje;</a:t>
            </a:r>
          </a:p>
          <a:p>
            <a:r>
              <a:rPr lang="en-US" sz="2400" dirty="0" smtClean="0">
                <a:latin typeface="Macedonian Helv" pitchFamily="34" charset="0"/>
              </a:rPr>
              <a:t>Po{</a:t>
            </a:r>
            <a:r>
              <a:rPr lang="en-US" sz="2400" dirty="0" err="1" smtClean="0">
                <a:latin typeface="Macedonian Helv" pitchFamily="34" charset="0"/>
              </a:rPr>
              <a:t>tenska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banka</a:t>
            </a:r>
            <a:r>
              <a:rPr lang="en-US" sz="2400" dirty="0" smtClean="0">
                <a:latin typeface="Macedonian Helv" pitchFamily="34" charset="0"/>
              </a:rPr>
              <a:t> AD – Skopje;</a:t>
            </a:r>
          </a:p>
          <a:p>
            <a:r>
              <a:rPr lang="en-US" sz="2400" dirty="0" err="1" smtClean="0">
                <a:latin typeface="Macedonian Helv" pitchFamily="34" charset="0"/>
              </a:rPr>
              <a:t>Centralna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kooperativna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banka</a:t>
            </a:r>
            <a:r>
              <a:rPr lang="en-US" sz="2400" dirty="0" smtClean="0">
                <a:latin typeface="Macedonian Helv" pitchFamily="34" charset="0"/>
              </a:rPr>
              <a:t> AD – Skopje;</a:t>
            </a:r>
          </a:p>
          <a:p>
            <a:endParaRPr lang="en-US" sz="2400" dirty="0" smtClean="0">
              <a:latin typeface="Macedonian Helv" pitchFamily="34" charset="0"/>
            </a:endParaRPr>
          </a:p>
          <a:p>
            <a:pPr lvl="0"/>
            <a:r>
              <a:rPr lang="en-US" sz="2400" dirty="0" smtClean="0">
                <a:latin typeface="Macedonian Helv" pitchFamily="34" charset="0"/>
              </a:rPr>
              <a:t>[</a:t>
            </a:r>
            <a:r>
              <a:rPr lang="en-US" sz="2400" dirty="0" err="1" smtClean="0">
                <a:latin typeface="Macedonian Helv" pitchFamily="34" charset="0"/>
              </a:rPr>
              <a:t>tedilnici</a:t>
            </a:r>
            <a:endParaRPr lang="en-US" sz="2400" dirty="0" smtClean="0">
              <a:latin typeface="Macedonian Helv" pitchFamily="34" charset="0"/>
            </a:endParaRPr>
          </a:p>
          <a:p>
            <a:r>
              <a:rPr lang="en-US" sz="2400" dirty="0" smtClean="0">
                <a:latin typeface="Macedonian Helv" pitchFamily="34" charset="0"/>
              </a:rPr>
              <a:t>Al </a:t>
            </a:r>
            <a:r>
              <a:rPr lang="en-US" sz="2400" dirty="0" err="1" smtClean="0">
                <a:latin typeface="Macedonian Helv" pitchFamily="34" charset="0"/>
              </a:rPr>
              <a:t>kosa</a:t>
            </a:r>
            <a:r>
              <a:rPr lang="en-US" sz="2400" dirty="0" smtClean="0">
                <a:latin typeface="Macedonian Helv" pitchFamily="34" charset="0"/>
              </a:rPr>
              <a:t> AD – [tip;</a:t>
            </a:r>
          </a:p>
          <a:p>
            <a:r>
              <a:rPr lang="en-US" sz="2400" dirty="0" err="1" smtClean="0">
                <a:latin typeface="Macedonian Helv" pitchFamily="34" charset="0"/>
              </a:rPr>
              <a:t>Bavag</a:t>
            </a:r>
            <a:r>
              <a:rPr lang="en-US" sz="2400" dirty="0" smtClean="0">
                <a:latin typeface="Macedonian Helv" pitchFamily="34" charset="0"/>
              </a:rPr>
              <a:t> DOO – Skopje;</a:t>
            </a:r>
          </a:p>
          <a:p>
            <a:r>
              <a:rPr lang="en-US" sz="2400" dirty="0" smtClean="0">
                <a:latin typeface="Macedonian Helv" pitchFamily="34" charset="0"/>
              </a:rPr>
              <a:t>FULM [</a:t>
            </a:r>
            <a:r>
              <a:rPr lang="en-US" sz="2400" dirty="0" err="1" smtClean="0">
                <a:latin typeface="Macedonian Helv" pitchFamily="34" charset="0"/>
              </a:rPr>
              <a:t>tedilnica</a:t>
            </a:r>
            <a:r>
              <a:rPr lang="en-US" sz="2400" dirty="0" smtClean="0">
                <a:latin typeface="Macedonian Helv" pitchFamily="34" charset="0"/>
              </a:rPr>
              <a:t> DOO – Skopje;</a:t>
            </a:r>
          </a:p>
          <a:p>
            <a:r>
              <a:rPr lang="en-US" sz="2400" dirty="0" err="1" smtClean="0">
                <a:latin typeface="Macedonian Helv" pitchFamily="34" charset="0"/>
              </a:rPr>
              <a:t>Interfalko</a:t>
            </a:r>
            <a:r>
              <a:rPr lang="en-US" sz="2400" dirty="0" smtClean="0">
                <a:latin typeface="Macedonian Helv" pitchFamily="34" charset="0"/>
              </a:rPr>
              <a:t> – Skopje;</a:t>
            </a:r>
          </a:p>
          <a:p>
            <a:r>
              <a:rPr lang="en-US" sz="2400" dirty="0" smtClean="0">
                <a:latin typeface="Macedonian Helv" pitchFamily="34" charset="0"/>
              </a:rPr>
              <a:t>Peon – </a:t>
            </a:r>
            <a:r>
              <a:rPr lang="en-US" sz="2400" dirty="0" err="1" smtClean="0">
                <a:latin typeface="Macedonian Helv" pitchFamily="34" charset="0"/>
              </a:rPr>
              <a:t>Strumica</a:t>
            </a:r>
            <a:r>
              <a:rPr lang="en-US" sz="2400" dirty="0" smtClean="0">
                <a:latin typeface="Macedonian Helv" pitchFamily="34" charset="0"/>
              </a:rPr>
              <a:t>;</a:t>
            </a:r>
          </a:p>
          <a:p>
            <a:r>
              <a:rPr lang="en-US" sz="2400" dirty="0" err="1" smtClean="0">
                <a:latin typeface="Macedonian Helv" pitchFamily="34" charset="0"/>
              </a:rPr>
              <a:t>Mak</a:t>
            </a:r>
            <a:r>
              <a:rPr lang="en-US" sz="2400" dirty="0" smtClean="0">
                <a:latin typeface="Macedonian Helv" pitchFamily="34" charset="0"/>
              </a:rPr>
              <a:t>-BS – Skopje;</a:t>
            </a:r>
          </a:p>
          <a:p>
            <a:r>
              <a:rPr lang="en-US" sz="2400" dirty="0" err="1" smtClean="0">
                <a:latin typeface="Macedonian Helv" pitchFamily="34" charset="0"/>
              </a:rPr>
              <a:t>Mo`nosti</a:t>
            </a:r>
            <a:r>
              <a:rPr lang="en-US" sz="2400" dirty="0" smtClean="0">
                <a:latin typeface="Macedonian Helv" pitchFamily="34" charset="0"/>
              </a:rPr>
              <a:t> – Skopje;</a:t>
            </a:r>
          </a:p>
          <a:p>
            <a:r>
              <a:rPr lang="en-US" sz="2400" dirty="0" err="1" smtClean="0">
                <a:latin typeface="Macedonian Helv" pitchFamily="34" charset="0"/>
              </a:rPr>
              <a:t>Mladinec</a:t>
            </a:r>
            <a:r>
              <a:rPr lang="en-US" sz="2400" dirty="0" smtClean="0">
                <a:latin typeface="Macedonian Helv" pitchFamily="34" charset="0"/>
              </a:rPr>
              <a:t> DOO – Skopje;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981200" y="6096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905000" y="35814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609600"/>
          <a:ext cx="4800600" cy="282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572000" y="685800"/>
          <a:ext cx="4191549" cy="249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981200" y="3505200"/>
          <a:ext cx="5105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457200"/>
          <a:ext cx="8305799" cy="1524000"/>
        </p:xfrm>
        <a:graphic>
          <a:graphicData uri="http://schemas.openxmlformats.org/drawingml/2006/table">
            <a:tbl>
              <a:tblPr/>
              <a:tblGrid>
                <a:gridCol w="1308846"/>
                <a:gridCol w="990002"/>
                <a:gridCol w="1176728"/>
                <a:gridCol w="1182013"/>
                <a:gridCol w="1183775"/>
                <a:gridCol w="1160874"/>
                <a:gridCol w="1303561"/>
              </a:tblGrid>
              <a:tr h="609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Macedonian Helv"/>
                          <a:ea typeface="Times New Roman"/>
                          <a:cs typeface="Macedonian Helv"/>
                        </a:rPr>
                        <a:t>         </a:t>
                      </a:r>
                      <a:r>
                        <a:rPr lang="en-US" sz="900" dirty="0" err="1">
                          <a:latin typeface="Macedonian Helv"/>
                          <a:ea typeface="Times New Roman"/>
                          <a:cs typeface="Macedonian Helv"/>
                        </a:rPr>
                        <a:t>kategorii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Macedonian Helv"/>
                          <a:ea typeface="Times New Roman"/>
                          <a:cs typeface="Macedonian Helv"/>
                        </a:rPr>
                        <a:t>period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broj na banki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u~estvo vo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vkupna aktiva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u~estvo vo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vkupnite krediti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u~estvo vo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vkupnite depoziti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adekvatnost na kapitalot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Macedonian Helv"/>
                          <a:ea typeface="Times New Roman"/>
                          <a:cs typeface="Macedonian Helv"/>
                        </a:rPr>
                        <a:t>osnoven kapital/ aktiva ponder. spored rizici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31.12.2009.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67,5%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70,1%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74,5%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13,8%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10,9%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31.12.2010.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66,0%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68,9%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72,7%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14,1%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11,2%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30.06.2011.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72,1%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72,5%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72,8%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15,3%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12,6%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473987" y="76200"/>
            <a:ext cx="8196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Tabela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1 –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u~estvo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grupata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golemi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banki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vkupnata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aktiva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vkupnite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krediti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depoziti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799" y="2833116"/>
          <a:ext cx="8382000" cy="1434085"/>
        </p:xfrm>
        <a:graphic>
          <a:graphicData uri="http://schemas.openxmlformats.org/drawingml/2006/table">
            <a:tbl>
              <a:tblPr/>
              <a:tblGrid>
                <a:gridCol w="1320854"/>
                <a:gridCol w="999085"/>
                <a:gridCol w="1187524"/>
                <a:gridCol w="1192857"/>
                <a:gridCol w="1194635"/>
                <a:gridCol w="1171524"/>
                <a:gridCol w="1315521"/>
              </a:tblGrid>
              <a:tr h="5736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Macedonian Helv"/>
                          <a:ea typeface="Times New Roman"/>
                          <a:cs typeface="Macedonian Helv"/>
                        </a:rPr>
                        <a:t>         </a:t>
                      </a:r>
                      <a:r>
                        <a:rPr lang="en-US" sz="900" dirty="0" err="1">
                          <a:latin typeface="Macedonian Helv"/>
                          <a:ea typeface="Times New Roman"/>
                          <a:cs typeface="Macedonian Helv"/>
                        </a:rPr>
                        <a:t>kategorii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Macedonian Helv"/>
                          <a:ea typeface="Times New Roman"/>
                          <a:cs typeface="Macedonian Helv"/>
                        </a:rPr>
                        <a:t>period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Macedonian Helv"/>
                          <a:ea typeface="Times New Roman"/>
                          <a:cs typeface="Macedonian Helv"/>
                        </a:rPr>
                        <a:t>broj</a:t>
                      </a:r>
                      <a:r>
                        <a:rPr lang="en-US" sz="9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900" dirty="0" err="1">
                          <a:latin typeface="Macedonian Helv"/>
                          <a:ea typeface="Times New Roman"/>
                          <a:cs typeface="Macedonian Helv"/>
                        </a:rPr>
                        <a:t>na</a:t>
                      </a:r>
                      <a:r>
                        <a:rPr lang="en-US" sz="9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900" dirty="0" err="1">
                          <a:latin typeface="Macedonian Helv"/>
                          <a:ea typeface="Times New Roman"/>
                          <a:cs typeface="Macedonian Helv"/>
                        </a:rPr>
                        <a:t>banki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u~estvo vo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vkupna aktiva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u~estvo vo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vkupnite krediti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u~estvo vo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vkupnite depoziti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adekvatnost na kapitalot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Macedonian Helv"/>
                          <a:ea typeface="Times New Roman"/>
                          <a:cs typeface="Macedonian Helv"/>
                        </a:rPr>
                        <a:t>osnoven</a:t>
                      </a:r>
                      <a:r>
                        <a:rPr lang="en-US" sz="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800" dirty="0" err="1">
                          <a:latin typeface="Macedonian Helv"/>
                          <a:ea typeface="Times New Roman"/>
                          <a:cs typeface="Macedonian Helv"/>
                        </a:rPr>
                        <a:t>kapital</a:t>
                      </a:r>
                      <a:r>
                        <a:rPr lang="en-US" sz="800" dirty="0">
                          <a:latin typeface="Macedonian Helv"/>
                          <a:ea typeface="Times New Roman"/>
                          <a:cs typeface="Macedonian Helv"/>
                        </a:rPr>
                        <a:t>/ </a:t>
                      </a:r>
                      <a:r>
                        <a:rPr lang="en-US" sz="800" dirty="0" err="1">
                          <a:latin typeface="Macedonian Helv"/>
                          <a:ea typeface="Times New Roman"/>
                          <a:cs typeface="Macedonian Helv"/>
                        </a:rPr>
                        <a:t>aktiva</a:t>
                      </a:r>
                      <a:r>
                        <a:rPr lang="en-US" sz="800" dirty="0">
                          <a:latin typeface="Macedonian Helv"/>
                          <a:ea typeface="Times New Roman"/>
                          <a:cs typeface="Macedonian Helv"/>
                        </a:rPr>
                        <a:t> ponder. </a:t>
                      </a:r>
                      <a:r>
                        <a:rPr lang="en-US" sz="800" dirty="0" err="1">
                          <a:latin typeface="Macedonian Helv"/>
                          <a:ea typeface="Times New Roman"/>
                          <a:cs typeface="Macedonian Helv"/>
                        </a:rPr>
                        <a:t>spored</a:t>
                      </a:r>
                      <a:r>
                        <a:rPr lang="en-US" sz="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800" dirty="0" err="1">
                          <a:latin typeface="Macedonian Helv"/>
                          <a:ea typeface="Times New Roman"/>
                          <a:cs typeface="Macedonian Helv"/>
                        </a:rPr>
                        <a:t>rizici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31.12.2009.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27,6%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27,8%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22,7%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17,4%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15,1%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31.12.2010.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30,2%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28,8%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24,3%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17,0%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14,6%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30.06.2011.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24,0%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25,0%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24,2%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16,3%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13,7%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695374" y="2284511"/>
            <a:ext cx="82104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Tabela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2 –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u~estvo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grupata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sredni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banki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vkupnata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aktiva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vkupnite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krediti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depoziti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4800600"/>
          <a:ext cx="8534400" cy="1524000"/>
        </p:xfrm>
        <a:graphic>
          <a:graphicData uri="http://schemas.openxmlformats.org/drawingml/2006/table">
            <a:tbl>
              <a:tblPr/>
              <a:tblGrid>
                <a:gridCol w="1367309"/>
                <a:gridCol w="952973"/>
                <a:gridCol w="1227355"/>
                <a:gridCol w="1227355"/>
                <a:gridCol w="1228275"/>
                <a:gridCol w="1194208"/>
                <a:gridCol w="1336925"/>
              </a:tblGrid>
              <a:tr h="609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Macedonian Helv"/>
                          <a:ea typeface="Times New Roman"/>
                          <a:cs typeface="Macedonian Helv"/>
                        </a:rPr>
                        <a:t>         </a:t>
                      </a:r>
                      <a:r>
                        <a:rPr lang="en-US" sz="900" dirty="0" err="1">
                          <a:latin typeface="Macedonian Helv"/>
                          <a:ea typeface="Times New Roman"/>
                          <a:cs typeface="Macedonian Helv"/>
                        </a:rPr>
                        <a:t>kategorii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Macedonian Helv"/>
                          <a:ea typeface="Times New Roman"/>
                          <a:cs typeface="Macedonian Helv"/>
                        </a:rPr>
                        <a:t>period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broj na banki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u~estvo vo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vkupnata aktiva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u~estvo vo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vkupnite krediti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Macedonian Helv"/>
                          <a:ea typeface="Times New Roman"/>
                          <a:cs typeface="Macedonian Helv"/>
                        </a:rPr>
                        <a:t>u~estvo</a:t>
                      </a:r>
                      <a:r>
                        <a:rPr lang="en-US" sz="9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900" dirty="0" err="1">
                          <a:latin typeface="Macedonian Helv"/>
                          <a:ea typeface="Times New Roman"/>
                          <a:cs typeface="Macedonian Helv"/>
                        </a:rPr>
                        <a:t>vo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Macedonian Helv"/>
                          <a:ea typeface="Times New Roman"/>
                          <a:cs typeface="Macedonian Helv"/>
                        </a:rPr>
                        <a:t>vkupnite</a:t>
                      </a:r>
                      <a:r>
                        <a:rPr lang="en-US" sz="9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900" dirty="0" err="1">
                          <a:latin typeface="Macedonian Helv"/>
                          <a:ea typeface="Times New Roman"/>
                          <a:cs typeface="Macedonian Helv"/>
                        </a:rPr>
                        <a:t>depoziti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Macedonian Helv"/>
                          <a:ea typeface="Times New Roman"/>
                          <a:cs typeface="Macedonian Helv"/>
                        </a:rPr>
                        <a:t>adekvatnost na kapitalot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Macedonian Helv"/>
                          <a:ea typeface="Times New Roman"/>
                          <a:cs typeface="Macedonian Helv"/>
                        </a:rPr>
                        <a:t>osnoven kapital/ aktiva ponder. spored rizici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31.12.2009.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4,9%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2,1%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2,6%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48,1%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48,1%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31.12.2010.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3,8%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2,3%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3,0%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54,7%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54,5%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30.06.2011.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3,9%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2,5%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3,0%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50,0%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49,5%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711346" y="4418111"/>
            <a:ext cx="8026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Tabela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3 –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u~estvo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grupata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mali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banki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vkupnata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aktiva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vkupnite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krediti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depoziti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2727" y="6506290"/>
            <a:ext cx="9941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Izvor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: NBRM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524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Macedonian Helv" pitchFamily="34" charset="0"/>
              </a:rPr>
              <a:t>U~estvoto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{</a:t>
            </a:r>
            <a:r>
              <a:rPr lang="en-US" sz="2400" dirty="0" err="1" smtClean="0">
                <a:latin typeface="Macedonian Helv" pitchFamily="34" charset="0"/>
              </a:rPr>
              <a:t>tedilnicite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vo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vkupnite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aktivnosti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depozitnite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institucii</a:t>
            </a:r>
            <a:r>
              <a:rPr lang="en-US" sz="2400" dirty="0" smtClean="0">
                <a:latin typeface="Macedonian Helv" pitchFamily="34" charset="0"/>
              </a:rPr>
              <a:t> e </a:t>
            </a:r>
            <a:r>
              <a:rPr lang="en-US" sz="2400" dirty="0" err="1" smtClean="0">
                <a:latin typeface="Macedonian Helv" pitchFamily="34" charset="0"/>
              </a:rPr>
              <a:t>marginalno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</a:t>
            </a:r>
            <a:r>
              <a:rPr lang="en-US" sz="2400" dirty="0" smtClean="0">
                <a:latin typeface="Macedonian Helv" pitchFamily="34" charset="0"/>
              </a:rPr>
              <a:t> so </a:t>
            </a:r>
            <a:r>
              <a:rPr lang="en-US" sz="2400" dirty="0" err="1" smtClean="0">
                <a:latin typeface="Macedonian Helv" pitchFamily="34" charset="0"/>
              </a:rPr>
              <a:t>u~estvo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od</a:t>
            </a:r>
            <a:r>
              <a:rPr lang="en-US" sz="2400" dirty="0" smtClean="0">
                <a:latin typeface="Macedonian Helv" pitchFamily="34" charset="0"/>
              </a:rPr>
              <a:t> 1% </a:t>
            </a:r>
            <a:r>
              <a:rPr lang="en-US" sz="2400" dirty="0" err="1" smtClean="0">
                <a:latin typeface="Macedonian Helv" pitchFamily="34" charset="0"/>
              </a:rPr>
              <a:t>vo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vkupnata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aktiva</a:t>
            </a:r>
            <a:r>
              <a:rPr lang="en-US" sz="2400" dirty="0" smtClean="0">
                <a:latin typeface="Macedonian Helv" pitchFamily="34" charset="0"/>
              </a:rPr>
              <a:t>, 1,5% </a:t>
            </a:r>
            <a:r>
              <a:rPr lang="en-US" sz="2400" dirty="0" err="1" smtClean="0">
                <a:latin typeface="Macedonian Helv" pitchFamily="34" charset="0"/>
              </a:rPr>
              <a:t>vo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vkupnite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krediti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</a:t>
            </a:r>
            <a:r>
              <a:rPr lang="en-US" sz="2400" dirty="0" smtClean="0">
                <a:latin typeface="Macedonian Helv" pitchFamily="34" charset="0"/>
              </a:rPr>
              <a:t> 0,3% </a:t>
            </a:r>
            <a:r>
              <a:rPr lang="en-US" sz="2400" dirty="0" err="1" smtClean="0">
                <a:latin typeface="Macedonian Helv" pitchFamily="34" charset="0"/>
              </a:rPr>
              <a:t>vo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vkupnite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depoziti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nefinansiskite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subjekti</a:t>
            </a:r>
            <a:r>
              <a:rPr lang="en-US" sz="2400" dirty="0" smtClean="0">
                <a:latin typeface="Macedonian Helv" pitchFamily="34" charset="0"/>
              </a:rPr>
              <a:t>.</a:t>
            </a:r>
            <a:endParaRPr lang="en-US" sz="2400" dirty="0">
              <a:latin typeface="Macedonian Helv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2133600"/>
          <a:ext cx="8686800" cy="4343400"/>
        </p:xfrm>
        <a:graphic>
          <a:graphicData uri="http://schemas.openxmlformats.org/drawingml/2006/table">
            <a:tbl>
              <a:tblPr/>
              <a:tblGrid>
                <a:gridCol w="3649777"/>
                <a:gridCol w="1783602"/>
                <a:gridCol w="1403760"/>
                <a:gridCol w="1849661"/>
              </a:tblGrid>
              <a:tr h="8686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cedonian Helv"/>
                          <a:ea typeface="Times New Roman"/>
                          <a:cs typeface="Macedonian Helv"/>
                        </a:rPr>
                        <a:t>[</a:t>
                      </a:r>
                      <a:r>
                        <a:rPr lang="en-US" sz="2000" dirty="0" err="1">
                          <a:latin typeface="Macedonian Helv"/>
                          <a:ea typeface="Times New Roman"/>
                          <a:cs typeface="Macedonian Helv"/>
                        </a:rPr>
                        <a:t>tedilnica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broj na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vraboteni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kapital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(000 den)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Macedonian Helv"/>
                          <a:ea typeface="Times New Roman"/>
                          <a:cs typeface="Macedonian Helv"/>
                        </a:rPr>
                        <a:t>adekvatnost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Macedonian Helv"/>
                          <a:ea typeface="Times New Roman"/>
                          <a:cs typeface="Macedonian Helv"/>
                        </a:rPr>
                        <a:t>na</a:t>
                      </a:r>
                      <a:r>
                        <a:rPr lang="en-US" sz="20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2000" dirty="0" err="1">
                          <a:latin typeface="Macedonian Helv"/>
                          <a:ea typeface="Times New Roman"/>
                          <a:cs typeface="Macedonian Helv"/>
                        </a:rPr>
                        <a:t>kapitalot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cedonian Helv"/>
                          <a:ea typeface="Times New Roman"/>
                          <a:cs typeface="Macedonian Helv"/>
                        </a:rPr>
                        <a:t>AL KOSA – [tip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5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18.832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91%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cedonian Helv"/>
                          <a:ea typeface="Times New Roman"/>
                          <a:cs typeface="Macedonian Helv"/>
                        </a:rPr>
                        <a:t>BAVAG – Skopje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5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11.574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Macedonian Helv"/>
                          <a:ea typeface="Times New Roman"/>
                          <a:cs typeface="Macedonian Helv"/>
                        </a:rPr>
                        <a:t>nema podatok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cedonian Helv"/>
                          <a:ea typeface="Times New Roman"/>
                          <a:cs typeface="Macedonian Helv"/>
                        </a:rPr>
                        <a:t>FULM – Skopje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cedonian Helv"/>
                          <a:ea typeface="Times New Roman"/>
                          <a:cs typeface="Macedonian Helv"/>
                        </a:rPr>
                        <a:t>22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68.695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54%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cedonian Helv"/>
                          <a:ea typeface="Times New Roman"/>
                          <a:cs typeface="Macedonian Helv"/>
                        </a:rPr>
                        <a:t>INTERFALKO – Skopje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9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19.127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Macedonian Helv"/>
                          <a:ea typeface="Times New Roman"/>
                          <a:cs typeface="Macedonian Helv"/>
                        </a:rPr>
                        <a:t>nema podatok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cedonian Helv"/>
                          <a:ea typeface="Times New Roman"/>
                          <a:cs typeface="Macedonian Helv"/>
                        </a:rPr>
                        <a:t>PEON – </a:t>
                      </a:r>
                      <a:r>
                        <a:rPr lang="en-US" sz="2000" dirty="0" err="1">
                          <a:latin typeface="Macedonian Helv"/>
                          <a:ea typeface="Times New Roman"/>
                          <a:cs typeface="Macedonian Helv"/>
                        </a:rPr>
                        <a:t>Strumica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4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38.000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91%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cedonian Helv"/>
                          <a:ea typeface="Times New Roman"/>
                          <a:cs typeface="Macedonian Helv"/>
                        </a:rPr>
                        <a:t>MAK BS – Skopje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34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479.664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78%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cedonian Helv"/>
                          <a:ea typeface="Times New Roman"/>
                          <a:cs typeface="Macedonian Helv"/>
                        </a:rPr>
                        <a:t>MO@NOSTI – Skopje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113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300.152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cedonian Helv"/>
                          <a:ea typeface="Times New Roman"/>
                          <a:cs typeface="Macedonian Helv"/>
                        </a:rPr>
                        <a:t>25%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cedonian Helv"/>
                          <a:ea typeface="Times New Roman"/>
                          <a:cs typeface="Macedonian Helv"/>
                        </a:rPr>
                        <a:t>MLADINEC – Skopje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cedonian Helv"/>
                          <a:ea typeface="Times New Roman"/>
                          <a:cs typeface="Macedonian Helv"/>
                        </a:rPr>
                        <a:t>4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cedonian Helv"/>
                          <a:ea typeface="Times New Roman"/>
                          <a:cs typeface="Macedonian Helv"/>
                        </a:rPr>
                        <a:t>10.564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cedonian Helv"/>
                          <a:ea typeface="Times New Roman"/>
                          <a:cs typeface="Macedonian Helv"/>
                        </a:rPr>
                        <a:t>99%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990600" y="990600"/>
          <a:ext cx="7391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152401" y="41493"/>
            <a:ext cx="8915399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Najgolemiot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broj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Republika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Makedonija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formirani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zaklu~no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prvite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nekolku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godini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XXI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vek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no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toj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broj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iako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ne so golem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intenzitet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se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zgolemuva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{to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samo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nekolku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me|uvreme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zgasnaa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krajot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mesec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noemvri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2011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godina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Republika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Makedonija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evidentirani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se 192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ovlasteni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registrirani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se 28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11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ovlasteni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revizori-trgovci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poedinci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Macedonian Helv" pitchFamily="34" charset="0"/>
              </a:rPr>
              <a:t>Site 11 </a:t>
            </a:r>
            <a:r>
              <a:rPr lang="en-US" sz="2400" dirty="0" err="1" smtClean="0">
                <a:latin typeface="Macedonian Helv" pitchFamily="34" charset="0"/>
              </a:rPr>
              <a:t>ovlasteni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revizori-trgovci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poedinci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</a:t>
            </a:r>
            <a:r>
              <a:rPr lang="en-US" sz="2400" dirty="0" smtClean="0">
                <a:latin typeface="Macedonian Helv" pitchFamily="34" charset="0"/>
              </a:rPr>
              <a:t> 19 </a:t>
            </a:r>
            <a:r>
              <a:rPr lang="en-US" sz="2400" dirty="0" err="1" smtClean="0">
                <a:latin typeface="Macedonian Helv" pitchFamily="34" charset="0"/>
              </a:rPr>
              <a:t>dru</a:t>
            </a:r>
            <a:r>
              <a:rPr lang="en-US" sz="2400" dirty="0" smtClean="0">
                <a:latin typeface="Macedonian Helv" pitchFamily="34" charset="0"/>
              </a:rPr>
              <a:t>{</a:t>
            </a:r>
            <a:r>
              <a:rPr lang="en-US" sz="2400" dirty="0" err="1" smtClean="0">
                <a:latin typeface="Macedonian Helv" pitchFamily="34" charset="0"/>
              </a:rPr>
              <a:t>tva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za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revizija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imaat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pomalku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od</a:t>
            </a:r>
            <a:r>
              <a:rPr lang="en-US" sz="2400" dirty="0" smtClean="0">
                <a:latin typeface="Macedonian Helv" pitchFamily="34" charset="0"/>
              </a:rPr>
              <a:t> 10 </a:t>
            </a:r>
            <a:r>
              <a:rPr lang="en-US" sz="2400" dirty="0" err="1" smtClean="0">
                <a:latin typeface="Macedonian Helv" pitchFamily="34" charset="0"/>
              </a:rPr>
              <a:t>vraboteni</a:t>
            </a:r>
            <a:r>
              <a:rPr lang="en-US" sz="2400" dirty="0" smtClean="0">
                <a:latin typeface="Macedonian Helv" pitchFamily="34" charset="0"/>
              </a:rPr>
              <a:t>. </a:t>
            </a:r>
            <a:r>
              <a:rPr lang="en-US" sz="2400" dirty="0" err="1" smtClean="0">
                <a:latin typeface="Macedonian Helv" pitchFamily="34" charset="0"/>
              </a:rPr>
              <a:t>Revizorskite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firmi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vrabotuvaat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nad</a:t>
            </a:r>
            <a:r>
              <a:rPr lang="en-US" sz="2400" dirty="0" smtClean="0">
                <a:latin typeface="Macedonian Helv" pitchFamily="34" charset="0"/>
              </a:rPr>
              <a:t> 270 </a:t>
            </a:r>
            <a:r>
              <a:rPr lang="en-US" sz="2400" dirty="0" err="1" smtClean="0">
                <a:latin typeface="Macedonian Helv" pitchFamily="34" charset="0"/>
              </a:rPr>
              <a:t>lica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od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koi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nad</a:t>
            </a:r>
            <a:r>
              <a:rPr lang="en-US" sz="2400" dirty="0" smtClean="0">
                <a:latin typeface="Macedonian Helv" pitchFamily="34" charset="0"/>
              </a:rPr>
              <a:t> 80 se </a:t>
            </a:r>
            <a:r>
              <a:rPr lang="en-US" sz="2400" dirty="0" err="1" smtClean="0">
                <a:latin typeface="Macedonian Helv" pitchFamily="34" charset="0"/>
              </a:rPr>
              <a:t>ovlasteni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revizori</a:t>
            </a:r>
            <a:r>
              <a:rPr lang="en-US" sz="2400" dirty="0" smtClean="0">
                <a:latin typeface="Macedonian Helv" pitchFamily="34" charset="0"/>
              </a:rPr>
              <a:t>. Del </a:t>
            </a:r>
            <a:r>
              <a:rPr lang="en-US" sz="2400" dirty="0" err="1" smtClean="0">
                <a:latin typeface="Macedonian Helv" pitchFamily="34" charset="0"/>
              </a:rPr>
              <a:t>od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ostanatite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ovlasteni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revizori</a:t>
            </a:r>
            <a:r>
              <a:rPr lang="en-US" sz="2400" dirty="0" smtClean="0">
                <a:latin typeface="Macedonian Helv" pitchFamily="34" charset="0"/>
              </a:rPr>
              <a:t> se </a:t>
            </a:r>
            <a:r>
              <a:rPr lang="en-US" sz="2400" dirty="0" err="1" smtClean="0">
                <a:latin typeface="Macedonian Helv" pitchFamily="34" charset="0"/>
              </a:rPr>
              <a:t>vraboteni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kako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interni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revizori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vo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bankite</a:t>
            </a:r>
            <a:r>
              <a:rPr lang="en-US" sz="2400" dirty="0" smtClean="0">
                <a:latin typeface="Macedonian Helv" pitchFamily="34" charset="0"/>
              </a:rPr>
              <a:t>, op{</a:t>
            </a:r>
            <a:r>
              <a:rPr lang="en-US" sz="2400" dirty="0" err="1" smtClean="0">
                <a:latin typeface="Macedonian Helv" pitchFamily="34" charset="0"/>
              </a:rPr>
              <a:t>tinite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ili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kaj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golemite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trgovski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dru</a:t>
            </a:r>
            <a:r>
              <a:rPr lang="en-US" sz="2400" dirty="0" smtClean="0">
                <a:latin typeface="Macedonian Helv" pitchFamily="34" charset="0"/>
              </a:rPr>
              <a:t>{</a:t>
            </a:r>
            <a:r>
              <a:rPr lang="en-US" sz="2400" dirty="0" err="1" smtClean="0">
                <a:latin typeface="Macedonian Helv" pitchFamily="34" charset="0"/>
              </a:rPr>
              <a:t>tva</a:t>
            </a:r>
            <a:r>
              <a:rPr lang="en-US" sz="2400" dirty="0" smtClean="0">
                <a:latin typeface="Macedonian Helv" pitchFamily="34" charset="0"/>
              </a:rPr>
              <a:t>, del se </a:t>
            </a:r>
            <a:r>
              <a:rPr lang="en-US" sz="2400" dirty="0" err="1" smtClean="0">
                <a:latin typeface="Macedonian Helv" pitchFamily="34" charset="0"/>
              </a:rPr>
              <a:t>bavat</a:t>
            </a:r>
            <a:r>
              <a:rPr lang="en-US" sz="2400" dirty="0" smtClean="0">
                <a:latin typeface="Macedonian Helv" pitchFamily="34" charset="0"/>
              </a:rPr>
              <a:t> so </a:t>
            </a:r>
            <a:r>
              <a:rPr lang="en-US" sz="2400" dirty="0" err="1" smtClean="0">
                <a:latin typeface="Macedonian Helv" pitchFamily="34" charset="0"/>
              </a:rPr>
              <a:t>nau~na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dejnost</a:t>
            </a:r>
            <a:r>
              <a:rPr lang="en-US" sz="2400" dirty="0" smtClean="0">
                <a:latin typeface="Macedonian Helv" pitchFamily="34" charset="0"/>
              </a:rPr>
              <a:t>, del se </a:t>
            </a:r>
            <a:r>
              <a:rPr lang="en-US" sz="2400" dirty="0" err="1" smtClean="0">
                <a:latin typeface="Macedonian Helv" pitchFamily="34" charset="0"/>
              </a:rPr>
              <a:t>finansiski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ili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smetkovodstveni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rabotnici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i</a:t>
            </a:r>
            <a:r>
              <a:rPr lang="en-US" sz="2400" dirty="0" smtClean="0">
                <a:latin typeface="Macedonian Helv" pitchFamily="34" charset="0"/>
              </a:rPr>
              <a:t> del se </a:t>
            </a:r>
            <a:r>
              <a:rPr lang="en-US" sz="2400" dirty="0" err="1" smtClean="0">
                <a:latin typeface="Macedonian Helv" pitchFamily="34" charset="0"/>
              </a:rPr>
              <a:t>zanimavaat</a:t>
            </a:r>
            <a:r>
              <a:rPr lang="en-US" sz="2400" dirty="0" smtClean="0">
                <a:latin typeface="Macedonian Helv" pitchFamily="34" charset="0"/>
              </a:rPr>
              <a:t> so </a:t>
            </a:r>
            <a:r>
              <a:rPr lang="en-US" sz="2400" dirty="0" err="1" smtClean="0">
                <a:latin typeface="Macedonian Helv" pitchFamily="34" charset="0"/>
              </a:rPr>
              <a:t>drugi</a:t>
            </a:r>
            <a:r>
              <a:rPr lang="en-US" sz="2400" dirty="0" smtClean="0">
                <a:latin typeface="Macedonian Helv" pitchFamily="34" charset="0"/>
              </a:rPr>
              <a:t> </a:t>
            </a:r>
            <a:r>
              <a:rPr lang="en-US" sz="2400" dirty="0" err="1" smtClean="0">
                <a:latin typeface="Macedonian Helv" pitchFamily="34" charset="0"/>
              </a:rPr>
              <a:t>dejnosti</a:t>
            </a:r>
            <a:r>
              <a:rPr lang="en-US" sz="2400" dirty="0" smtClean="0">
                <a:latin typeface="Macedonian Helv" pitchFamily="34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39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152401" y="-81613"/>
            <a:ext cx="8915399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MAC C Times" pitchFamily="18" charset="0"/>
              </a:rPr>
              <a:t>K</a:t>
            </a:r>
            <a:r>
              <a:rPr lang="pl-PL" sz="2800" dirty="0" smtClean="0">
                <a:latin typeface="MAC C Times" pitchFamily="18" charset="0"/>
              </a:rPr>
              <a:t>lasifikacijata na dru{tvata za revizija i ovlastenite revizori-trgovci poedinci vo Republika Makedonija mo`e da se napravi spored pove}e kriteriumi, kako {to se: </a:t>
            </a:r>
            <a:endParaRPr lang="en-US" sz="2800" dirty="0" smtClean="0">
              <a:latin typeface="MAC C Times" pitchFamily="18" charset="0"/>
            </a:endParaRPr>
          </a:p>
          <a:p>
            <a:pPr algn="just"/>
            <a:r>
              <a:rPr lang="pl-PL" sz="2800" dirty="0" smtClean="0">
                <a:latin typeface="MAC C Times" pitchFamily="18" charset="0"/>
              </a:rPr>
              <a:t>- klasifikacijata spored Zakonot za trgovskite dru{tva;</a:t>
            </a:r>
            <a:endParaRPr lang="en-US" sz="2800" dirty="0" smtClean="0">
              <a:latin typeface="MAC C Times" pitchFamily="18" charset="0"/>
            </a:endParaRPr>
          </a:p>
          <a:p>
            <a:pPr algn="just"/>
            <a:r>
              <a:rPr lang="pl-PL" sz="2800" dirty="0" smtClean="0">
                <a:latin typeface="MAC C Times" pitchFamily="18" charset="0"/>
              </a:rPr>
              <a:t>- brojot na revizii, odnosno revidirani entiteti, vo tekot na godinata; </a:t>
            </a:r>
            <a:endParaRPr lang="en-US" sz="2800" dirty="0" smtClean="0">
              <a:latin typeface="MAC C Times" pitchFamily="18" charset="0"/>
            </a:endParaRPr>
          </a:p>
          <a:p>
            <a:pPr algn="just"/>
            <a:r>
              <a:rPr lang="pl-PL" sz="2800" dirty="0" smtClean="0">
                <a:latin typeface="MAC C Times" pitchFamily="18" charset="0"/>
              </a:rPr>
              <a:t>- vkupno ostvarenite prihodi vo tekot na godinata; </a:t>
            </a:r>
            <a:endParaRPr lang="en-US" sz="2800" dirty="0" smtClean="0">
              <a:latin typeface="MAC C Times" pitchFamily="18" charset="0"/>
            </a:endParaRPr>
          </a:p>
          <a:p>
            <a:pPr algn="just"/>
            <a:r>
              <a:rPr lang="pl-PL" sz="2800" dirty="0" smtClean="0">
                <a:latin typeface="MAC C Times" pitchFamily="18" charset="0"/>
              </a:rPr>
              <a:t>- ostavrenite prihodi od revizija vo tekot na godinata;</a:t>
            </a:r>
            <a:endParaRPr lang="en-US" sz="2800" dirty="0" smtClean="0">
              <a:latin typeface="MAC C Times" pitchFamily="18" charset="0"/>
            </a:endParaRPr>
          </a:p>
          <a:p>
            <a:pPr algn="just"/>
            <a:r>
              <a:rPr lang="pl-PL" sz="2800" dirty="0" smtClean="0">
                <a:latin typeface="MAC C Times" pitchFamily="18" charset="0"/>
              </a:rPr>
              <a:t>- brojot na vraboteni; </a:t>
            </a:r>
            <a:endParaRPr lang="en-US" sz="2800" dirty="0" smtClean="0">
              <a:latin typeface="MAC C Times" pitchFamily="18" charset="0"/>
            </a:endParaRPr>
          </a:p>
          <a:p>
            <a:pPr algn="just"/>
            <a:r>
              <a:rPr lang="pl-PL" sz="2800" dirty="0" smtClean="0">
                <a:latin typeface="MAC C Times" pitchFamily="18" charset="0"/>
              </a:rPr>
              <a:t>- ostvaren vkupen prihod po vraboten;</a:t>
            </a:r>
            <a:endParaRPr lang="en-US" sz="2800" dirty="0" smtClean="0">
              <a:latin typeface="MAC C Times" pitchFamily="18" charset="0"/>
            </a:endParaRPr>
          </a:p>
          <a:p>
            <a:pPr algn="just"/>
            <a:r>
              <a:rPr lang="pl-PL" sz="2800" dirty="0" smtClean="0">
                <a:latin typeface="MAC C Times" pitchFamily="18" charset="0"/>
              </a:rPr>
              <a:t>- ostvaren prihod od revizija po vraboten;</a:t>
            </a:r>
            <a:endParaRPr lang="en-US" sz="2800" dirty="0" smtClean="0">
              <a:latin typeface="MAC C Times" pitchFamily="18" charset="0"/>
            </a:endParaRPr>
          </a:p>
          <a:p>
            <a:pPr algn="just"/>
            <a:r>
              <a:rPr lang="pl-PL" sz="2800" dirty="0" smtClean="0">
                <a:latin typeface="MAC C Times" pitchFamily="18" charset="0"/>
              </a:rPr>
              <a:t>- kako kombinacija od navedenite kriteriumi; </a:t>
            </a:r>
            <a:endParaRPr lang="en-US" sz="2800" dirty="0" smtClean="0">
              <a:latin typeface="MAC C Times" pitchFamily="18" charset="0"/>
            </a:endParaRPr>
          </a:p>
          <a:p>
            <a:pPr algn="just"/>
            <a:r>
              <a:rPr lang="pl-PL" sz="2800" dirty="0" smtClean="0">
                <a:latin typeface="MAC C Times" pitchFamily="18" charset="0"/>
              </a:rPr>
              <a:t>- spored drugi kriteriumi.</a:t>
            </a:r>
            <a:endParaRPr lang="en-US" sz="2800" dirty="0">
              <a:latin typeface="MAC C Times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39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139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9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9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9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9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9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762000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Aktuelnosta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na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temata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obrabotena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vo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ovoj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trud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proizleguva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pred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s#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od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brziot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razvoj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na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revizorskata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funkcija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vo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RM i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revizijata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na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bankarstvoto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,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krvotokot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na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stopanstvoto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i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segment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od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javen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interes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.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Kontrolata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nad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bankite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e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neophodna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za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stabilizirawe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i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kanalizirawe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na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nivnoto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rabotewe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,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poto~no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da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se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za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{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titat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od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samite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sebe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.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Prviot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branik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se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vnatre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{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nata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revizija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supervizijata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od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cedonian Helv" pitchFamily="34" charset="0"/>
              </a:rPr>
              <a:t> NBRM.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Macedonian Helv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609600"/>
          <a:ext cx="8686800" cy="6409172"/>
        </p:xfrm>
        <a:graphic>
          <a:graphicData uri="http://schemas.openxmlformats.org/drawingml/2006/table">
            <a:tbl>
              <a:tblPr/>
              <a:tblGrid>
                <a:gridCol w="742043"/>
                <a:gridCol w="4651829"/>
                <a:gridCol w="1697264"/>
                <a:gridCol w="1595664"/>
              </a:tblGrid>
              <a:tr h="569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r.br.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Dru{tvo za revizija, trgovec poedinec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Macedonian Helv"/>
                          <a:ea typeface="Times New Roman"/>
                          <a:cs typeface="Macedonian Helv"/>
                        </a:rPr>
                        <a:t>vk</a:t>
                      </a:r>
                      <a:r>
                        <a:rPr lang="en-US" sz="1800" dirty="0" smtClean="0">
                          <a:latin typeface="Macedonian Helv"/>
                          <a:ea typeface="Times New Roman"/>
                          <a:cs typeface="Macedonian Helv"/>
                        </a:rPr>
                        <a:t>.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prihod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(000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denari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%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u~estvo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KPMG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Makedonija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DOO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61.503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15,35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Prajsvoterhaus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Kupers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revizija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DOO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59.433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14,84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3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Ernst i Jang ovlasteni revizori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51.796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12,93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Diloit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44.796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11,18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Grant Tornton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40.770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10,18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6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Dimitrov revizija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18.294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4,57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7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Mur Stivens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14.853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3,71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8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Bejker Tili Makedonija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13.436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3,35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9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B i Q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11.924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2,98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Censum DOOEL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10.249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2,63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Trio-konsalting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7.514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1,88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TP Revizija ^uleva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7.431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1,86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13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TP Bend revizija i konsalting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7.302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1,82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Rafajlovski revizija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5.942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1,48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Primeko revizija DOOEL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6.474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1,62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16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Pelagoniska revizorska ku}a DOOEL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5.013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1,25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17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Macedonian Helv"/>
                          <a:ea typeface="Times New Roman"/>
                          <a:cs typeface="Macedonian Helv"/>
                        </a:rPr>
                        <a:t>Site ostanati dru{tva i TP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33.546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8,37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V k u p n o: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400.576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100,00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8598" y="-30777"/>
            <a:ext cx="9201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Tabela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5 –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so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ostvaren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vkupen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godi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{en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prihod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5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milioni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denari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914400" y="228600"/>
          <a:ext cx="7391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1219200" y="2667000"/>
          <a:ext cx="7467600" cy="350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461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461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2400" y="838202"/>
          <a:ext cx="8839200" cy="5777280"/>
        </p:xfrm>
        <a:graphic>
          <a:graphicData uri="http://schemas.openxmlformats.org/drawingml/2006/table">
            <a:tbl>
              <a:tblPr/>
              <a:tblGrid>
                <a:gridCol w="510483"/>
                <a:gridCol w="4281458"/>
                <a:gridCol w="1247844"/>
                <a:gridCol w="1533275"/>
                <a:gridCol w="1266140"/>
              </a:tblGrid>
              <a:tr h="12356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r.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br.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Dru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{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tvo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za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revizija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, </a:t>
                      </a:r>
                      <a:endParaRPr lang="en-US" sz="1800" dirty="0" smtClean="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Macedonian Helv"/>
                          <a:ea typeface="Times New Roman"/>
                          <a:cs typeface="Macedonian Helv"/>
                        </a:rPr>
                        <a:t>trgovec</a:t>
                      </a:r>
                      <a:r>
                        <a:rPr lang="en-US" sz="1800" dirty="0" smtClean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poedinec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Macedonian Helv"/>
                          <a:ea typeface="Times New Roman"/>
                          <a:cs typeface="Macedonian Helv"/>
                        </a:rPr>
                        <a:t>prihod</a:t>
                      </a:r>
                      <a:r>
                        <a:rPr lang="en-US" sz="1800" dirty="0" smtClean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od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revizija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Macedonian Helv"/>
                          <a:ea typeface="Times New Roman"/>
                          <a:cs typeface="Macedonian Helv"/>
                        </a:rPr>
                        <a:t>(000 </a:t>
                      </a:r>
                      <a:r>
                        <a:rPr lang="en-US" sz="1400" dirty="0" err="1">
                          <a:latin typeface="Macedonian Helv"/>
                          <a:ea typeface="Times New Roman"/>
                          <a:cs typeface="Macedonian Helv"/>
                        </a:rPr>
                        <a:t>denari</a:t>
                      </a:r>
                      <a:r>
                        <a:rPr lang="en-US" sz="1400" dirty="0">
                          <a:latin typeface="Macedonian Helv"/>
                          <a:ea typeface="Times New Roman"/>
                          <a:cs typeface="Macedonian Helv"/>
                        </a:rPr>
                        <a:t>)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%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u~estvo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vo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vkupnite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prihodi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od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revizija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%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u~estvo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vo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 smtClean="0">
                          <a:latin typeface="Macedonian Helv"/>
                          <a:ea typeface="Times New Roman"/>
                          <a:cs typeface="Macedonian Helv"/>
                        </a:rPr>
                        <a:t>vkupni</a:t>
                      </a:r>
                      <a:r>
                        <a:rPr lang="en-US" sz="1800" dirty="0" smtClean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sopstveni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prihodi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Prajsvoterhaus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Kupers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revizija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DOO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59.433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17,67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100,00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KPMG Makedonija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58.028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17,26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94,35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3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Ernst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i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Jang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ovlasteni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revizori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600" dirty="0" smtClean="0">
                          <a:latin typeface="Macedonian Helv"/>
                          <a:ea typeface="Times New Roman"/>
                          <a:cs typeface="Macedonian Helv"/>
                        </a:rPr>
                        <a:t>DOO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51.796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15,40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100,00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Diloit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34.192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10,17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76,33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Grant </a:t>
                      </a:r>
                      <a:r>
                        <a:rPr lang="en-US" sz="1800" dirty="0" err="1">
                          <a:latin typeface="Macedonian Helv"/>
                          <a:ea typeface="Times New Roman"/>
                          <a:cs typeface="Macedonian Helv"/>
                        </a:rPr>
                        <a:t>Tornton</a:t>
                      </a: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 DOO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33.553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9,98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82,30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6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Dimitrov revizija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16.154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4,80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88,30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7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B i Q DOO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9.953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2,96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83,47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8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Mur Stivens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8.393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2,50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56,51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9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TP Bend revizija i konsalting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6.061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1,80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83,00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Rafajlovski revizija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5.940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1,77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99,97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Trio-konsalting DOO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5.735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1,71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76,32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Censum DOOEL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5.441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1,62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51,58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13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Macedonian Helv"/>
                          <a:ea typeface="Times New Roman"/>
                          <a:cs typeface="Macedonian Helv"/>
                        </a:rPr>
                        <a:t>Site ostanati dru{tva i TP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41.613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12,37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cedonian Helv"/>
                          <a:ea typeface="Times New Roman"/>
                          <a:cs typeface="Macedonian Helv"/>
                        </a:rPr>
                        <a:t>63,15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V k u p n o: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336.292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429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100,00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60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cedonian Helv"/>
                          <a:ea typeface="Times New Roman"/>
                          <a:cs typeface="Macedonian Helv"/>
                        </a:rPr>
                        <a:t>83,95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1617251" y="54114"/>
            <a:ext cx="59095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Tabela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6 –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so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5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milioni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denari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ostvaren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godi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{en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prihod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461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609600" y="762000"/>
          <a:ext cx="8305800" cy="230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447800" y="3124200"/>
          <a:ext cx="7543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461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8600" y="381000"/>
          <a:ext cx="8610600" cy="6431772"/>
        </p:xfrm>
        <a:graphic>
          <a:graphicData uri="http://schemas.openxmlformats.org/drawingml/2006/table">
            <a:tbl>
              <a:tblPr/>
              <a:tblGrid>
                <a:gridCol w="403882"/>
                <a:gridCol w="2019413"/>
                <a:gridCol w="543689"/>
                <a:gridCol w="241015"/>
                <a:gridCol w="1864074"/>
                <a:gridCol w="699028"/>
                <a:gridCol w="241015"/>
                <a:gridCol w="1864074"/>
                <a:gridCol w="734410"/>
              </a:tblGrid>
              <a:tr h="720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r.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br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Dru{tvo za revizija,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trgovec poedinec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br. na vrab.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Dru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{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tvo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za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revizija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,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trgovec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poedinec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vkupen prihod po vrab.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Dru{tvo za revizija,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trgovec poedinec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prih. od revizija po vrab.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KPMG Makedonija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TP Revizija ^uleva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7.431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Prajsvoterhaus Kupers revizija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2.476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2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 Ernst i Jang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ovlasteni revizori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Diloit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2.635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2.011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Prajsvoterhaus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Kupers revizija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Prajsvoterhaus Kupers revizija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2.476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Grant Tornton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1.864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Grant Tornton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Grant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Tornton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2.265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Ernst i Jang ovlasteni revizori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1.727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TP Bend revizija i konsalting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1.826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KPMG Makedonija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1.707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Dimitrov revizija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KPMG Makedonija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1.809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TP Bend revizija i konsalting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1.515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7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Mur Stivens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945" algn="l"/>
                        </a:tabLs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Ernst i Jang ovlasteni revizori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1.727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Dimitrov revizija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1.154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8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B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i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Q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11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Bejker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Tili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Makedonija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1.680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Trio-</a:t>
                      </a:r>
                      <a:r>
                        <a:rPr lang="en-US" sz="1200" dirty="0" err="1" smtClean="0">
                          <a:latin typeface="Macedonian Helv"/>
                          <a:ea typeface="Times New Roman"/>
                          <a:cs typeface="Macedonian Helv"/>
                        </a:rPr>
                        <a:t>konsalting</a:t>
                      </a: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956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9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Censum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Pelagoniska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revizorska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ku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}a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1.671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B i Q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905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10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Macedonian Helv"/>
                          <a:ea typeface="Times New Roman"/>
                          <a:cs typeface="Macedonian Helv"/>
                        </a:rPr>
                        <a:t>Rafajlovski</a:t>
                      </a: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revizija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9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Macedonian Helv"/>
                          <a:ea typeface="Times New Roman"/>
                          <a:cs typeface="Macedonian Helv"/>
                        </a:rPr>
                        <a:t>Dimitrov</a:t>
                      </a: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revizija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1.307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Rafajlovski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revizija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660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11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Bejker Tili Makedonija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8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Macedonian Helv"/>
                          <a:ea typeface="Times New Roman"/>
                          <a:cs typeface="Macedonian Helv"/>
                        </a:rPr>
                        <a:t>Primeko</a:t>
                      </a: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revizija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1.295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Mur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Stivens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646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12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Trio-</a:t>
                      </a:r>
                      <a:r>
                        <a:rPr lang="en-US" sz="1200" dirty="0" err="1" smtClean="0">
                          <a:latin typeface="Macedonian Helv"/>
                          <a:ea typeface="Times New Roman"/>
                          <a:cs typeface="Macedonian Helv"/>
                        </a:rPr>
                        <a:t>konsalting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Trio-</a:t>
                      </a:r>
                      <a:r>
                        <a:rPr lang="en-US" sz="1200" dirty="0" err="1" smtClean="0">
                          <a:latin typeface="Macedonian Helv"/>
                          <a:ea typeface="Times New Roman"/>
                          <a:cs typeface="Macedonian Helv"/>
                        </a:rPr>
                        <a:t>konsalting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1.252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Macedonian Helv"/>
                          <a:ea typeface="Times New Roman"/>
                          <a:cs typeface="Macedonian Helv"/>
                        </a:rPr>
                        <a:t>Censum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544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13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Macedonian Helv"/>
                          <a:ea typeface="Times New Roman"/>
                          <a:cs typeface="Macedonian Helv"/>
                        </a:rPr>
                        <a:t>Primeko</a:t>
                      </a: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revizija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Mur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Stivens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1.143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14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TP Bend revizija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i konsalting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B i Q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1.084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15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Pelagoniska 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revizorska ku}a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Censum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Macedonian Helv"/>
                          <a:ea typeface="Times New Roman"/>
                          <a:cs typeface="Macedonian Helv"/>
                        </a:rPr>
                        <a:t>1.055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16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TP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Revizija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^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uleva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Rafajlovski</a:t>
                      </a:r>
                      <a:r>
                        <a:rPr lang="en-US" sz="1200" dirty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en-US" sz="1200" dirty="0" err="1">
                          <a:latin typeface="Macedonian Helv"/>
                          <a:ea typeface="Times New Roman"/>
                          <a:cs typeface="Macedonian Helv"/>
                        </a:rPr>
                        <a:t>revizija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acedonian Helv"/>
                          <a:ea typeface="Times New Roman"/>
                          <a:cs typeface="Macedonian Helv"/>
                        </a:rPr>
                        <a:t>660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43331" marR="433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5409" name="Rectangle 1"/>
          <p:cNvSpPr>
            <a:spLocks noChangeArrowheads="1"/>
          </p:cNvSpPr>
          <p:nvPr/>
        </p:nvSpPr>
        <p:spPr bwMode="auto">
          <a:xfrm>
            <a:off x="0" y="762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3" algn="l"/>
              </a:tabLst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Tabela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7 –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broj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vraboteni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prihod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vraboten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sostojba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31.12.2010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godina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(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000 den.)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461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152400" y="322957"/>
            <a:ext cx="8763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Kako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golemi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se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klasifikuvani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tvata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30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milioni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ostvaren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vkupen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prihod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prihod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Ovie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voedno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imaat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15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vraboteni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1,5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milion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prihod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vraboten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prihod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vraboten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ostvaren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revizorski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uslugi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Spored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toa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ovaa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grupa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spa|aat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revizorski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uslugi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PRAJSVOTERSHAUS KUPERS REVIZIJA DOO – Skopje;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konsultantski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uslugi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KPMG MAKEDONIJA DOO – Skopje;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revizorski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knigovodstven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konsalting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uslugi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ERNST I JANG – OVLASTENI REVIZORI DOO – Skopje;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reviziski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konsalting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dano~ni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uslugi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DILOIT DOO–Skopje;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GRANT TORNTON DOO – Skopje;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461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Kako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sredni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se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klasifikuvani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ne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ispolnuvaat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uslovite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golemi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no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imaat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vkupen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prihod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prihod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5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milioni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denari</a:t>
            </a:r>
            <a:r>
              <a:rPr lang="en-US" sz="2400" dirty="0" smtClean="0"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pa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grupata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sredni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ovlasteni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revizori-trgovci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poedinci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spa|aat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DIMITROV REVIZIJA DOO – Skopje,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sega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rebrendiran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kako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BDO DOO – Skopje;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procenka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finansiski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konsalting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B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Q DOO – Skopje;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MUR STVENS DOO – Skopje;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TP BEND REVIZIJA I KONSALTING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Tetovo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RAFAJLOVSKI REVIZIJA DOO – Skopje;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konsalting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TRIO-KONSALTING DOO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Gevgelija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CENSUM DOOEL – Skopje;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461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152400" y="152400"/>
            <a:ext cx="8763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Kako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mali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se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klasifikuvani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so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{en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vkupen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prihod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prihod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1 do 5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milion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denari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. Vo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ovaa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grupa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spa|aat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PELAGONISKA REVIZORSKA KU]A DOOEL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Prilep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BEJKER TILI DOO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konsalting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E.R.C. DOO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PRO AUDIT DOO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Kumanovo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procenka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KNI-PROKOM DOOEL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Prilep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konsalting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EVROPSKI CENTAR ZA REVIZIJA DOO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EFEKT-PLUS DOO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PRIMEKO REVIZIJA DOOEL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MSR DOO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KOJZAKLIEV-PAVLESKA DOO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procenka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finansiski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konsalting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ELIT DOOEL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konsalting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REVIZONS DOO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Trgovec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poedinec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procenka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sudsko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ta~ewe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TP REVIZIJA ^ULEVA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TP REVIZOR BABAMOV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Strumica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TP REVIZIJA ANDONOVSKI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Kumanovo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/>
            </a:r>
            <a:b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cedonian Helv" pitchFamily="34" charset="0"/>
              </a:rPr>
              <a:t>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461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505" name="Rectangle 1"/>
          <p:cNvSpPr>
            <a:spLocks noChangeArrowheads="1"/>
          </p:cNvSpPr>
          <p:nvPr/>
        </p:nvSpPr>
        <p:spPr bwMode="auto">
          <a:xfrm>
            <a:off x="228601" y="-81617"/>
            <a:ext cx="8686799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Kako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mikro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se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klasifikuvani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site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ostanati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ovlasteni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revizori-trgovci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poedinci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~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{en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vkupen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prihod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so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eden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isklu~ok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prihodi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se pod 1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milion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denari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. Del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ovie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revizorski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firmi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se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osnovani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2010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godina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LOGIST DOO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Kumanovo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TP REVIZOR S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Strumica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TP MM REVIZIJA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Radovi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TP REVIZIJA STOJ^EVSKI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Kumanovo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knigovodstven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dano~en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konsalting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JVK DOO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Trgovec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poedinec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sudski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ta~ewa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ste~ai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TP REVIZIJA ALA^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Ohrid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smetkovodstvo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ta~ewe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KONTOAR REVIZIJA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TP REVIZIJA \OR\IEV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procenka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sudsko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ta~ewe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IDEJA PLUS REVIZIJA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&amp;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KONSALTING DOO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Radovi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REVIZORSKI CENTAR BS DOO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revizorski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uslugi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REVIZIJA I FINANSII RIF DOOEL – Skopje;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konsalting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uslugi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VIVALT REVIZIJA I KONSALTING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Ki~evo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>
                <a:alpha val="28000"/>
              </a:srgbClr>
            </a:gs>
            <a:gs pos="64999">
              <a:srgbClr val="F0EBD5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228600" y="171271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REVIZORSKI ANGA@MANI NA DRU[TVATA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ZA REVIZIJA KAJ BANKITE I [TEDILNICITE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VO REPUBLIKA MAKEDONIJA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3886200"/>
          <a:ext cx="8991597" cy="1882327"/>
        </p:xfrm>
        <a:graphic>
          <a:graphicData uri="http://schemas.openxmlformats.org/drawingml/2006/table">
            <a:tbl>
              <a:tblPr/>
              <a:tblGrid>
                <a:gridCol w="3200398"/>
                <a:gridCol w="838200"/>
                <a:gridCol w="990600"/>
                <a:gridCol w="990600"/>
                <a:gridCol w="990600"/>
                <a:gridCol w="990600"/>
                <a:gridCol w="990599"/>
              </a:tblGrid>
              <a:tr h="455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banka  </a:t>
                      </a:r>
                      <a:r>
                        <a:rPr lang="pl-PL" sz="1800" dirty="0" smtClean="0">
                          <a:latin typeface="Macedonian Helv"/>
                          <a:ea typeface="Times New Roman"/>
                          <a:cs typeface="Macedonian Helv"/>
                        </a:rPr>
                        <a:t>                     </a:t>
                      </a: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godina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2005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2006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2007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2008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2009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2010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KOMERCIJALNA 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NLB TUTUNSKA 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STOPANSKA </a:t>
                      </a:r>
                      <a:r>
                        <a:rPr lang="pl-PL" sz="1800" dirty="0" smtClean="0">
                          <a:latin typeface="Macedonian Helv"/>
                          <a:ea typeface="Times New Roman"/>
                          <a:cs typeface="Macedonian Helv"/>
                        </a:rPr>
                        <a:t>BANKA</a:t>
                      </a:r>
                      <a:r>
                        <a:rPr lang="en-US" sz="1800" baseline="0" dirty="0" smtClean="0">
                          <a:latin typeface="Macedonian Helv"/>
                          <a:ea typeface="Times New Roman"/>
                          <a:cs typeface="Macedonian Helv"/>
                        </a:rPr>
                        <a:t> </a:t>
                      </a:r>
                      <a:r>
                        <a:rPr lang="pl-PL" sz="1800" dirty="0" smtClean="0">
                          <a:latin typeface="Macedonian Helv"/>
                          <a:ea typeface="Times New Roman"/>
                          <a:cs typeface="Macedonian Helv"/>
                        </a:rPr>
                        <a:t>Skopje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152400" y="1469410"/>
            <a:ext cx="883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G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rupata golemi banki do 2011 godina ja so~inuvaat tri banki i toa: Komercijalna banka AD Skopje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NLB Tutunska banka AD Skopje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Stopanska banka AD Skopje.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ea typeface="Times New Roman" pitchFamily="18" charset="0"/>
              <a:cs typeface="Macedonian Helv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Tabela 8 Revizori na golemite banki vo RM za periodot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2005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godina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do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2010 godina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0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latin typeface="Macedonian Helv" pitchFamily="34" charset="0"/>
              </a:rPr>
              <a:t>Osnoven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predmet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na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analizite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vo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ovoj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trud</a:t>
            </a:r>
            <a:r>
              <a:rPr lang="en-US" sz="4000" dirty="0" smtClean="0">
                <a:latin typeface="Macedonian Helv" pitchFamily="34" charset="0"/>
              </a:rPr>
              <a:t> e </a:t>
            </a:r>
            <a:r>
              <a:rPr lang="en-US" sz="4000" dirty="0" err="1" smtClean="0">
                <a:latin typeface="Macedonian Helv" pitchFamily="34" charset="0"/>
              </a:rPr>
              <a:t>tokmu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toa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koi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dru</a:t>
            </a:r>
            <a:r>
              <a:rPr lang="en-US" sz="4000" dirty="0" smtClean="0">
                <a:latin typeface="Macedonian Helv" pitchFamily="34" charset="0"/>
              </a:rPr>
              <a:t>{</a:t>
            </a:r>
            <a:r>
              <a:rPr lang="en-US" sz="4000" dirty="0" err="1" smtClean="0">
                <a:latin typeface="Macedonian Helv" pitchFamily="34" charset="0"/>
              </a:rPr>
              <a:t>tva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za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revizija</a:t>
            </a:r>
            <a:r>
              <a:rPr lang="en-US" sz="4000" dirty="0" smtClean="0">
                <a:latin typeface="Macedonian Helv" pitchFamily="34" charset="0"/>
              </a:rPr>
              <a:t> se </a:t>
            </a:r>
            <a:r>
              <a:rPr lang="en-US" sz="4000" dirty="0" err="1" smtClean="0">
                <a:latin typeface="Macedonian Helv" pitchFamily="34" charset="0"/>
              </a:rPr>
              <a:t>eksterni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revizori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i</a:t>
            </a:r>
            <a:r>
              <a:rPr lang="en-US" sz="4000" dirty="0" smtClean="0">
                <a:latin typeface="Macedonian Helv" pitchFamily="34" charset="0"/>
              </a:rPr>
              <a:t> go </a:t>
            </a:r>
            <a:r>
              <a:rPr lang="en-US" sz="4000" dirty="0" err="1" smtClean="0">
                <a:latin typeface="Macedonian Helv" pitchFamily="34" charset="0"/>
              </a:rPr>
              <a:t>zaokru`uvaat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sistemot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na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revizija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na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bankite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i</a:t>
            </a:r>
            <a:r>
              <a:rPr lang="en-US" sz="4000" dirty="0" smtClean="0">
                <a:latin typeface="Macedonian Helv" pitchFamily="34" charset="0"/>
              </a:rPr>
              <a:t> {</a:t>
            </a:r>
            <a:r>
              <a:rPr lang="en-US" sz="4000" dirty="0" err="1" smtClean="0">
                <a:latin typeface="Macedonian Helv" pitchFamily="34" charset="0"/>
              </a:rPr>
              <a:t>tedilnicite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vo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Republika</a:t>
            </a:r>
            <a:r>
              <a:rPr lang="en-US" sz="4000" dirty="0" smtClean="0">
                <a:latin typeface="Macedonian Helv" pitchFamily="34" charset="0"/>
              </a:rPr>
              <a:t> </a:t>
            </a:r>
            <a:r>
              <a:rPr lang="en-US" sz="4000" dirty="0" err="1" smtClean="0">
                <a:latin typeface="Macedonian Helv" pitchFamily="34" charset="0"/>
              </a:rPr>
              <a:t>Makedonija</a:t>
            </a:r>
            <a:endParaRPr lang="en-US" sz="4000" dirty="0">
              <a:latin typeface="Macedonian Helv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>
                <a:alpha val="28000"/>
              </a:srgbClr>
            </a:gs>
            <a:gs pos="64999">
              <a:srgbClr val="F0EBD5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228600" y="171271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REVIZORSKI ANGA@MANI NA DRU[TVATA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ZA REVIZIJA KAJ BANKITE I [TEDILNICITE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VO REPUBLIKA MAKEDONIJA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399" y="2254758"/>
          <a:ext cx="8839201" cy="4298438"/>
        </p:xfrm>
        <a:graphic>
          <a:graphicData uri="http://schemas.openxmlformats.org/drawingml/2006/table">
            <a:tbl>
              <a:tblPr/>
              <a:tblGrid>
                <a:gridCol w="3310038"/>
                <a:gridCol w="931248"/>
                <a:gridCol w="931248"/>
                <a:gridCol w="931248"/>
                <a:gridCol w="949413"/>
                <a:gridCol w="949413"/>
                <a:gridCol w="836593"/>
              </a:tblGrid>
              <a:tr h="4221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banka                           godina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2009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2010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ALFA 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MRC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MRC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I K 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Times New Roman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INVEST 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M B P R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OHRIDSKA 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PROKREDIT 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STOPANSKA </a:t>
                      </a:r>
                      <a:r>
                        <a:rPr lang="pl-PL" sz="1800" dirty="0" smtClean="0">
                          <a:latin typeface="Macedonian Helv"/>
                          <a:ea typeface="Times New Roman"/>
                          <a:cs typeface="Macedonian Helv"/>
                        </a:rPr>
                        <a:t>BANKA </a:t>
                      </a: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Bitola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TTK 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UNI 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0" y="1274802"/>
            <a:ext cx="914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Tabela 9 Revizori na srednite banki vo RM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ea typeface="Times New Roman" pitchFamily="18" charset="0"/>
              <a:cs typeface="Macedonian Helv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za periodot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2005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godina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do 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2010 godina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>
                <a:alpha val="28000"/>
              </a:srgbClr>
            </a:gs>
            <a:gs pos="64999">
              <a:srgbClr val="F0EBD5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228600" y="171271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REVIZORSKI ANGA@MANI NA DRU[TVATA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ZA REVIZIJA KAJ BANKITE I [TEDILNICITE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VO REPUBLIKA MAKEDONIJA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cs typeface="Arial" pitchFamily="34" charset="0"/>
            </a:endParaRPr>
          </a:p>
        </p:txBody>
      </p:sp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0" y="1683603"/>
            <a:ext cx="914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Tabela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10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Revizori na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malite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banki vo RM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ea typeface="Times New Roman" pitchFamily="18" charset="0"/>
              <a:cs typeface="Macedonian Helv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za periodot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2005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godina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do 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2010 godina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2640330"/>
          <a:ext cx="8839201" cy="3975124"/>
        </p:xfrm>
        <a:graphic>
          <a:graphicData uri="http://schemas.openxmlformats.org/drawingml/2006/table">
            <a:tbl>
              <a:tblPr/>
              <a:tblGrid>
                <a:gridCol w="3297608"/>
                <a:gridCol w="931248"/>
                <a:gridCol w="931248"/>
                <a:gridCol w="931248"/>
                <a:gridCol w="956106"/>
                <a:gridCol w="956106"/>
                <a:gridCol w="835637"/>
              </a:tblGrid>
              <a:tr h="5236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Macedonian Helv"/>
                          <a:ea typeface="Times New Roman"/>
                          <a:cs typeface="Macedonian Helv"/>
                        </a:rPr>
                        <a:t>godina</a:t>
                      </a:r>
                      <a:endParaRPr lang="en-US" sz="1800" dirty="0" smtClean="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Macedonian Helv"/>
                          <a:ea typeface="Times New Roman"/>
                          <a:cs typeface="Macedonian Helv"/>
                        </a:rPr>
                        <a:t>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2009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2010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6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EUROSTANDARD 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6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ZIRAAT 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6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KAPITAL 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6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PO[TENSKA 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BiQ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KPMG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6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STATER BANKA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Infos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Logist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Logist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6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CETRALNA KOOPERATIVNA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Times New Roman"/>
                        </a:rPr>
                        <a:t>MRC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MRC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>
                <a:alpha val="28000"/>
              </a:srgbClr>
            </a:gs>
            <a:gs pos="64999">
              <a:srgbClr val="F0EBD5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228600" y="171271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REVIZORSKI ANGA@MANI NA DRU[TVATA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ZA REVIZIJA KAJ BANKITE I [TEDILNICITE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VO REPUBLIKA MAKEDONIJA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cs typeface="Arial" pitchFamily="34" charset="0"/>
            </a:endParaRPr>
          </a:p>
        </p:txBody>
      </p:sp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0" y="1371600"/>
            <a:ext cx="914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Tabela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11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Revizori na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tedilnicite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vo RM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ea typeface="Times New Roman" pitchFamily="18" charset="0"/>
              <a:cs typeface="Macedonian Helv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za periodot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od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200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4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godina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do 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2010 godina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cs typeface="Arial" pitchFamily="34" charset="0"/>
            </a:endParaRPr>
          </a:p>
        </p:txBody>
      </p:sp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399" y="2351151"/>
          <a:ext cx="8763002" cy="3189732"/>
        </p:xfrm>
        <a:graphic>
          <a:graphicData uri="http://schemas.openxmlformats.org/drawingml/2006/table">
            <a:tbl>
              <a:tblPr/>
              <a:tblGrid>
                <a:gridCol w="2057401"/>
                <a:gridCol w="990600"/>
                <a:gridCol w="990600"/>
                <a:gridCol w="990600"/>
                <a:gridCol w="1055139"/>
                <a:gridCol w="946915"/>
                <a:gridCol w="917532"/>
                <a:gridCol w="814215"/>
              </a:tblGrid>
              <a:tr h="4682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Macedonian Helv"/>
                          <a:ea typeface="Times New Roman"/>
                          <a:cs typeface="Macedonian Helv"/>
                        </a:rPr>
                        <a:t>                 </a:t>
                      </a:r>
                      <a:r>
                        <a:rPr lang="en-US" sz="1800" dirty="0" err="1" smtClean="0">
                          <a:latin typeface="Macedonian Helv"/>
                          <a:ea typeface="Times New Roman"/>
                          <a:cs typeface="Macedonian Helv"/>
                        </a:rPr>
                        <a:t>godina</a:t>
                      </a:r>
                      <a:endParaRPr lang="en-US" sz="1800" dirty="0" smtClean="0">
                        <a:latin typeface="Macedonian Helv"/>
                        <a:ea typeface="Times New Roman"/>
                        <a:cs typeface="Macedonian Helv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Macedonian Helv"/>
                          <a:ea typeface="Times New Roman"/>
                          <a:cs typeface="Macedonian Helv"/>
                        </a:rPr>
                        <a:t>{</a:t>
                      </a:r>
                      <a:r>
                        <a:rPr lang="en-US" sz="1800" dirty="0" err="1" smtClean="0">
                          <a:latin typeface="Macedonian Helv"/>
                          <a:ea typeface="Times New Roman"/>
                          <a:cs typeface="Macedonian Helv"/>
                        </a:rPr>
                        <a:t>tedilnica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2004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2009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2010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00" dirty="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AL KOSA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Trio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ProA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ProA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ProA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Trio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Trio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Trio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BAVAG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PERK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PERK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Times New Roman"/>
                        </a:rPr>
                        <a:t>MRC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MRC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MRC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M 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M 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FULM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GT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INTERFALKO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M 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M 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PEON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ERC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ERC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PERK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PERK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Trio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K-P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MM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MAK BS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Times New Roman"/>
                        </a:rPr>
                        <a:t>ProA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ProA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Logist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>
                        <a:latin typeface="Macedonian Helv"/>
                        <a:ea typeface="Times New Roman"/>
                        <a:cs typeface="Macedonian Helv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M 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M 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MO@NOSTI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Macedonian Helv"/>
                          <a:ea typeface="Times New Roman"/>
                          <a:cs typeface="Macedonian Helv"/>
                        </a:rPr>
                        <a:t>Diloit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Times New Roman"/>
                          <a:ea typeface="Times New Roman"/>
                          <a:cs typeface="Times New Roman"/>
                        </a:rPr>
                        <a:t>PwC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MLADINEC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PERK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PERK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MRC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MRC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MRC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M 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Macedonian Helv"/>
                          <a:ea typeface="Times New Roman"/>
                          <a:cs typeface="Macedonian Helv"/>
                        </a:rPr>
                        <a:t>M 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>
                <a:alpha val="28000"/>
              </a:srgbClr>
            </a:gs>
            <a:gs pos="64999">
              <a:srgbClr val="F0EBD5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228600" y="171271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REVIZORSKI ANGA@MANI NA DRU[TVATA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ZA REVIZIJA KAJ BANKITE I [TEDILNICITE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 VO REPUBLIKA MAKEDONIJA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cs typeface="Arial" pitchFamily="34" charset="0"/>
            </a:endParaRPr>
          </a:p>
        </p:txBody>
      </p:sp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152399" y="1219200"/>
            <a:ext cx="883920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 C Times" pitchFamily="18" charset="0"/>
                <a:ea typeface="Times New Roman" pitchFamily="18" charset="0"/>
                <a:cs typeface="Macedonian Helv" pitchFamily="34" charset="0"/>
              </a:rPr>
              <a:t>Revizori na golemite banki se dru{tva za revizija od golemata ~etvorka.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ea typeface="Times New Roman" pitchFamily="18" charset="0"/>
              <a:cs typeface="Macedonian Helv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MAC C Times" pitchFamily="18" charset="0"/>
              </a:rPr>
              <a:t>R</a:t>
            </a:r>
            <a:r>
              <a:rPr lang="pl-PL" sz="2800" dirty="0" smtClean="0">
                <a:latin typeface="MAC C Times" pitchFamily="18" charset="0"/>
              </a:rPr>
              <a:t>evizijata na srednite banki vo Republika Makedonija </a:t>
            </a:r>
            <a:r>
              <a:rPr lang="en-US" sz="2800" dirty="0" err="1" smtClean="0">
                <a:latin typeface="MAC C Times" pitchFamily="18" charset="0"/>
              </a:rPr>
              <a:t>ja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vr</a:t>
            </a:r>
            <a:r>
              <a:rPr lang="en-US" sz="2800" dirty="0" smtClean="0">
                <a:latin typeface="MAC C Times" pitchFamily="18" charset="0"/>
              </a:rPr>
              <a:t>{at </a:t>
            </a:r>
            <a:r>
              <a:rPr lang="en-US" sz="2800" dirty="0" err="1" smtClean="0">
                <a:latin typeface="MAC C Times" pitchFamily="18" charset="0"/>
              </a:rPr>
              <a:t>dru</a:t>
            </a:r>
            <a:r>
              <a:rPr lang="en-US" sz="2800" dirty="0" smtClean="0">
                <a:latin typeface="MAC C Times" pitchFamily="18" charset="0"/>
              </a:rPr>
              <a:t>{</a:t>
            </a:r>
            <a:r>
              <a:rPr lang="en-US" sz="2800" dirty="0" err="1" smtClean="0">
                <a:latin typeface="MAC C Times" pitchFamily="18" charset="0"/>
              </a:rPr>
              <a:t>tvata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za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revizija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koi</a:t>
            </a:r>
            <a:r>
              <a:rPr lang="en-US" sz="2800" dirty="0" smtClean="0">
                <a:latin typeface="MAC C Times" pitchFamily="18" charset="0"/>
              </a:rPr>
              <a:t>  </a:t>
            </a:r>
            <a:r>
              <a:rPr lang="en-US" sz="2800" dirty="0" err="1" smtClean="0">
                <a:latin typeface="MAC C Times" pitchFamily="18" charset="0"/>
              </a:rPr>
              <a:t>gi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klasifikuvavme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kako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pl-PL" sz="2800" dirty="0" smtClean="0">
                <a:latin typeface="MAC C Times" pitchFamily="18" charset="0"/>
              </a:rPr>
              <a:t>golemi revizorski firmi</a:t>
            </a:r>
            <a:r>
              <a:rPr lang="en-US" sz="2800" dirty="0" smtClean="0">
                <a:latin typeface="MAC C Times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MAC C Times" pitchFamily="18" charset="0"/>
              </a:rPr>
              <a:t>Revizori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na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malite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banki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vo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Republika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Makedonija</a:t>
            </a:r>
            <a:r>
              <a:rPr lang="en-US" sz="2800" dirty="0" smtClean="0">
                <a:latin typeface="MAC C Times" pitchFamily="18" charset="0"/>
              </a:rPr>
              <a:t> se </a:t>
            </a:r>
            <a:r>
              <a:rPr lang="en-US" sz="2800" dirty="0" err="1" smtClean="0">
                <a:latin typeface="MAC C Times" pitchFamily="18" charset="0"/>
              </a:rPr>
              <a:t>dru</a:t>
            </a:r>
            <a:r>
              <a:rPr lang="en-US" sz="2800" dirty="0" smtClean="0">
                <a:latin typeface="MAC C Times" pitchFamily="18" charset="0"/>
              </a:rPr>
              <a:t>{</a:t>
            </a:r>
            <a:r>
              <a:rPr lang="en-US" sz="2800" dirty="0" err="1" smtClean="0">
                <a:latin typeface="MAC C Times" pitchFamily="18" charset="0"/>
              </a:rPr>
              <a:t>tva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za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revizija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koi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gi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klasifikuvavme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vo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grupite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na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golemi</a:t>
            </a:r>
            <a:r>
              <a:rPr lang="en-US" sz="2800" dirty="0" smtClean="0">
                <a:latin typeface="MAC C Times" pitchFamily="18" charset="0"/>
              </a:rPr>
              <a:t>, </a:t>
            </a:r>
            <a:r>
              <a:rPr lang="en-US" sz="2800" dirty="0" err="1" smtClean="0">
                <a:latin typeface="MAC C Times" pitchFamily="18" charset="0"/>
              </a:rPr>
              <a:t>sredni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i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mali</a:t>
            </a:r>
            <a:r>
              <a:rPr lang="en-US" sz="2800" dirty="0" smtClean="0">
                <a:latin typeface="MAC C Times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800" dirty="0" smtClean="0">
                <a:latin typeface="MAC C Times" pitchFamily="18" charset="0"/>
              </a:rPr>
              <a:t>Revizijata na {tedilnicite ja vr{at revizori od site kategorii na golemini, taka {to osven dru{tvata za revizija u~estvuva i eden ovlasten revizor-trgovec poedinec klasifikuvan kako mikro. </a:t>
            </a:r>
            <a:endParaRPr lang="en-US" sz="2800" dirty="0" smtClean="0">
              <a:latin typeface="MAC C Times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6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6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6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49959"/>
            <a:ext cx="8991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MAC C Times" pitchFamily="18" charset="0"/>
              </a:rPr>
              <a:t>Vo </a:t>
            </a:r>
            <a:r>
              <a:rPr lang="en-US" sz="2800" dirty="0" err="1" smtClean="0">
                <a:latin typeface="MAC C Times" pitchFamily="18" charset="0"/>
              </a:rPr>
              <a:t>Crna</a:t>
            </a:r>
            <a:r>
              <a:rPr lang="en-US" sz="2800" dirty="0" smtClean="0">
                <a:latin typeface="MAC C Times" pitchFamily="18" charset="0"/>
              </a:rPr>
              <a:t> Gora r</a:t>
            </a:r>
            <a:r>
              <a:rPr lang="pl-PL" sz="2800" dirty="0" smtClean="0">
                <a:latin typeface="MAC C Times" pitchFamily="18" charset="0"/>
              </a:rPr>
              <a:t>evizijata na bankite vo najgolem broj slu~ai e izvr{ena od pripadnicite na golemata ~etvorka,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Deloitte, Ernst &amp; Joung i Pricewaterhouse Coopers.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800" dirty="0" smtClean="0">
                <a:latin typeface="MAC C Times" pitchFamily="18" charset="0"/>
              </a:rPr>
              <a:t>Najzna~ajniot del od reviziite na finansiskite izve{tai na bankite vo Hrvatska go vr{at</a:t>
            </a:r>
            <a:r>
              <a:rPr lang="pl-PL" sz="2800" dirty="0" smtClean="0"/>
              <a:t> Ernst &amp; Joung i BDO Croatia, </a:t>
            </a:r>
            <a:r>
              <a:rPr lang="pl-PL" sz="2800" dirty="0" smtClean="0">
                <a:latin typeface="MAC C Times" pitchFamily="18" charset="0"/>
              </a:rPr>
              <a:t>koi zafa}aat edna tretina od reviziziite na bankite vo Hrvatska. Ostanatiot del od reviziite na bankite go vr{at pokraj ostanatite pripadni~ki na golemata ~etvorka i slednive dru{tva za revizija: </a:t>
            </a:r>
            <a:r>
              <a:rPr lang="pl-PL" sz="2800" dirty="0" smtClean="0"/>
              <a:t>Nexia revizija, Bašrevizor, Maran, Grant Tornthon, HLB Revidicion, Šibenski revizor.</a:t>
            </a:r>
            <a:endParaRPr lang="en-US" sz="2800" dirty="0" smtClean="0"/>
          </a:p>
          <a:p>
            <a:pPr algn="just"/>
            <a:r>
              <a:rPr lang="pl-PL" sz="2800" dirty="0" smtClean="0">
                <a:latin typeface="MAC C Times" pitchFamily="18" charset="0"/>
              </a:rPr>
              <a:t>Reviziite na finansiskite izve{tai na bankite vo Srbija se skoro poddednakvo podeleni pome|u</a:t>
            </a:r>
            <a:r>
              <a:rPr lang="pl-PL" sz="2800" dirty="0" smtClean="0"/>
              <a:t>BDO</a:t>
            </a:r>
            <a:r>
              <a:rPr lang="en-US" sz="2800" dirty="0" smtClean="0"/>
              <a:t>,</a:t>
            </a:r>
            <a:r>
              <a:rPr lang="pl-PL" sz="2800" dirty="0" smtClean="0"/>
              <a:t> Mur Stivens</a:t>
            </a:r>
            <a:r>
              <a:rPr lang="pl-PL" sz="2800" dirty="0" smtClean="0">
                <a:latin typeface="MAC C Times" pitchFamily="18" charset="0"/>
              </a:rPr>
              <a:t> </a:t>
            </a:r>
            <a:r>
              <a:rPr lang="en-US" sz="2800" dirty="0" err="1" smtClean="0">
                <a:latin typeface="MAC C Times" pitchFamily="18" charset="0"/>
              </a:rPr>
              <a:t>i</a:t>
            </a:r>
            <a:r>
              <a:rPr lang="en-US" sz="2800" dirty="0" smtClean="0">
                <a:latin typeface="MAC C Times" pitchFamily="18" charset="0"/>
              </a:rPr>
              <a:t> </a:t>
            </a:r>
            <a:r>
              <a:rPr lang="pl-PL" sz="2800" dirty="0" smtClean="0">
                <a:latin typeface="MAC C Times" pitchFamily="18" charset="0"/>
              </a:rPr>
              <a:t>pripadni~kite na golemata ~etvorka</a:t>
            </a:r>
            <a:r>
              <a:rPr lang="en-US" sz="2800" dirty="0" smtClean="0">
                <a:latin typeface="MAC C Times" pitchFamily="18" charset="0"/>
              </a:rPr>
              <a:t>.</a:t>
            </a:r>
            <a:r>
              <a:rPr lang="pl-PL" sz="2800" dirty="0" smtClean="0"/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0" y="463689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seto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ova,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kako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{to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poka`uva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iskustvoto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izminative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godini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malite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revizorski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malite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ovlasteni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revizori-trgovci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poedinci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mo`at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slobodno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vr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{at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finansiskite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izve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{tai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tedilnicite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MAC C Times" pitchFamily="18" charset="0"/>
              </a:rPr>
              <a:t>M</a:t>
            </a:r>
            <a:r>
              <a:rPr lang="pl-PL" sz="2400" dirty="0" smtClean="0">
                <a:latin typeface="MAC C Times" pitchFamily="18" charset="0"/>
              </a:rPr>
              <a:t>o`nosta za anga`irawe na malo ili sredno dru{tvo za revizija na finansiskite izve{tai na malite banki ne e isklu~ena, no vo poslednive 3 godini</a:t>
            </a:r>
            <a:r>
              <a:rPr lang="en-US" sz="2400" dirty="0" smtClean="0">
                <a:latin typeface="MAC C Times" pitchFamily="18" charset="0"/>
              </a:rPr>
              <a:t>,</a:t>
            </a:r>
            <a:r>
              <a:rPr lang="pl-PL" sz="2400" dirty="0" smtClean="0">
                <a:latin typeface="MAC C Times" pitchFamily="18" charset="0"/>
              </a:rPr>
              <a:t> za razlika od prethodn</a:t>
            </a:r>
            <a:r>
              <a:rPr lang="en-US" sz="2400" dirty="0" err="1" smtClean="0">
                <a:latin typeface="MAC C Times" pitchFamily="18" charset="0"/>
              </a:rPr>
              <a:t>iot</a:t>
            </a:r>
            <a:r>
              <a:rPr lang="en-US" sz="2400" dirty="0" smtClean="0">
                <a:latin typeface="MAC C Times" pitchFamily="18" charset="0"/>
              </a:rPr>
              <a:t> period,</a:t>
            </a:r>
            <a:r>
              <a:rPr lang="pl-PL" sz="2400" dirty="0" smtClean="0">
                <a:latin typeface="MAC C Times" pitchFamily="18" charset="0"/>
              </a:rPr>
              <a:t> nitu edno malo ili sredno dru{tvo za revizija nemalo anga`man kaj bankite.</a:t>
            </a:r>
            <a:endParaRPr lang="en-US" sz="2400" dirty="0" smtClean="0">
              <a:latin typeface="MAC C Times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Macedonian Helv" pitchFamily="34" charset="0"/>
                <a:cs typeface="Arial" pitchFamily="34" charset="0"/>
              </a:rPr>
              <a:t>R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evizijata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kaj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golemite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banki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rezervirana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dru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tvata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golemata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~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etvorka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, a so mal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isklu~ok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golemite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revizorski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dru</a:t>
            </a:r>
            <a:r>
              <a:rPr lang="en-US" sz="2400" dirty="0" smtClean="0">
                <a:latin typeface="Macedonian Helv" pitchFamily="34" charset="0"/>
                <a:cs typeface="Arial" pitchFamily="34" charset="0"/>
              </a:rPr>
              <a:t>{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tva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vr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{at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revizijata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kaj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srednite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banki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cedonian Helv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latin typeface="MAC C Times" pitchFamily="18" charset="0"/>
              </a:rPr>
              <a:t>Vsu{nost i iskustvoto od trite zemji od okru`uvaweto, porane{ni ~lenki na jugoslovenskata zaednica, uka`uva na ograni~niot pristap do revizijata na bankarskiot sistem.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C C Times" pitchFamily="18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7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7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7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152400" y="-5417"/>
            <a:ext cx="89154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ZAKLU^OK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Prifa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}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aweto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anga`man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finansiskite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izve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{tai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bankite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tedilnicite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revizorot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soodvetna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ekipiranost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osposobenost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Najgolem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del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malite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srednite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revizori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Republika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Makedonija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se so mal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broj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vraboteni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. Ne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navleguvaj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}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individiualnata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kompetentnost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bilo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koj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bitno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najprvin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se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sostavi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tim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Maliot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broj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vraboteni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ograni~uva~ki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faktor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formirawe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tim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kompetentni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stru~ni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~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lenovi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ispolnuvawe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site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barawa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bankarskiot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sistem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Zatoa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ne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slu~ajno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ograni~en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broj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tvata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se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involvirani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bankite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tedilnicite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kako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{to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poka`uva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eto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iskustvo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iskustvata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drugite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zemji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Poseben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problem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anga`iraweto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malite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revizorski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tva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sozdava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globalizacijata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bankarskiot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sistem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Najgolem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del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bankite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se so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stranski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kapital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nivnite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bilansi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se del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konsolidiranite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bilansi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mnozinskiot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sopstvenik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. Toa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nametnuva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bide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izvr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ena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pripadnik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soodvetnata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mre`a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, ~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~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len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grupen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konsolidiranite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finansiski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izve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{tai.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Poradi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toa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zasega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malite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dru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tva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edinstveno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{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tedilnicite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ostava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prostor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u~estvo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vo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bankarskiot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sistem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.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   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579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>
                <a:latin typeface="Macedonian Helv" pitchFamily="34" charset="0"/>
              </a:rPr>
              <a:t/>
            </a:r>
            <a:br>
              <a:rPr lang="en-US" sz="2000" dirty="0" smtClean="0">
                <a:latin typeface="Macedonian Helv" pitchFamily="34" charset="0"/>
              </a:rPr>
            </a:br>
            <a:r>
              <a:rPr lang="en-US" sz="2000" dirty="0" smtClean="0">
                <a:latin typeface="Macedonian Helv" pitchFamily="34" charset="0"/>
              </a:rPr>
              <a:t/>
            </a:r>
            <a:br>
              <a:rPr lang="en-US" sz="2000" dirty="0" smtClean="0">
                <a:latin typeface="Macedonian Helv" pitchFamily="34" charset="0"/>
              </a:rPr>
            </a:br>
            <a:r>
              <a:rPr lang="en-US" sz="2000" dirty="0" smtClean="0">
                <a:latin typeface="Macedonian Helv" pitchFamily="34" charset="0"/>
              </a:rPr>
              <a:t/>
            </a:r>
            <a:br>
              <a:rPr lang="en-US" sz="2000" dirty="0" smtClean="0">
                <a:latin typeface="Macedonian Helv" pitchFamily="34" charset="0"/>
              </a:rPr>
            </a:b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,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  <a:t>UNIVERZITET “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  <a:t>Sv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  <a:t>. KIRIL I METODIJ” – Skopje</a:t>
            </a:r>
            <a:b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</a:b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  <a:t>EKONOMSKI FAKULTET SKOPJE</a:t>
            </a:r>
            <a:b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</a:b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  <a:t/>
            </a:r>
            <a:b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</a:b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  <a:t/>
            </a:r>
            <a:b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</a:b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  <a:t/>
            </a:r>
            <a:b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Ancient" pitchFamily="2" charset="0"/>
              </a:rPr>
            </a:br>
            <a: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MESTOTO I ULOGATA NA MALITE REVIZORSKI DRU[TVA </a:t>
            </a:r>
            <a:b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/>
            </a:r>
            <a:b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VO REPUBLIKA MAKEDONIJA VO REVIZIJATA </a:t>
            </a:r>
            <a:b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/>
            </a:r>
            <a:b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 BANKITE I [TEDILNICITE</a:t>
            </a:r>
            <a:b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/>
            </a:r>
            <a:br>
              <a:rPr lang="en-US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Magisterski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trud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na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poslediplomski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studii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od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MONETARNA EKONOMIJA</a:t>
            </a:r>
            <a:b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/>
            </a:r>
            <a:b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K a n d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d a t,                                                                           M e n t o r,     </a:t>
            </a:r>
            <a:b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           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Risto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Kotev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                                                            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prof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. d-r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Qube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Trpeski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/>
            </a:r>
            <a:b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/>
            </a:r>
            <a:b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/>
            </a:r>
            <a:b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</a:b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S k o p j e,  d e k e m v r </a:t>
            </a:r>
            <a:r>
              <a:rPr lang="en-US" sz="16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i</a:t>
            </a:r>
            <a:r>
              <a:rPr lang="en-US" sz="1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acedonian Helv" pitchFamily="34" charset="0"/>
              </a:rPr>
              <a:t>  2 0 1 1 </a:t>
            </a:r>
            <a:endParaRPr lang="en-US" sz="2200" i="1" dirty="0">
              <a:solidFill>
                <a:schemeClr val="accent3">
                  <a:lumMod val="40000"/>
                  <a:lumOff val="60000"/>
                </a:schemeClr>
              </a:solidFill>
              <a:latin typeface="Macedonian Helv" pitchFamily="34" charset="0"/>
            </a:endParaRPr>
          </a:p>
        </p:txBody>
      </p:sp>
      <p:pic>
        <p:nvPicPr>
          <p:cNvPr id="4" name="Picture 3" descr="Лого - Економски факултет - Скопј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75596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cedonian Helv" pitchFamily="34" charset="0"/>
              </a:rPr>
              <a:t>POJAVA NA REVIZIJATA</a:t>
            </a:r>
            <a:endParaRPr lang="en-US" dirty="0">
              <a:latin typeface="Macedonian Helv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  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Istorijata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revizijata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vo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golema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mera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e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determinirana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od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istorijata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smetkovodstvenite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informativni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sistemi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kako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pri~insko-posledi~na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povrzanost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, {to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proizleguva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od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potrebata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za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nezavisno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potvrduvawe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na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dobienite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izjavi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i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informacii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od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Macedonian Helv" pitchFamily="34" charset="0"/>
              </a:rPr>
              <a:t>smetkovoditelite</a:t>
            </a:r>
            <a:r>
              <a:rPr lang="en-US" sz="3200" dirty="0" smtClean="0">
                <a:solidFill>
                  <a:schemeClr val="accent1"/>
                </a:solidFill>
                <a:latin typeface="Macedonian Helv" pitchFamily="34" charset="0"/>
              </a:rPr>
              <a:t>.</a:t>
            </a:r>
            <a:endParaRPr lang="en-US" sz="3200" dirty="0">
              <a:solidFill>
                <a:schemeClr val="accent1"/>
              </a:solidFill>
              <a:latin typeface="Macedonian Helv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Autofit/>
          </a:bodyPr>
          <a:lstStyle/>
          <a:p>
            <a:pPr algn="just"/>
            <a:r>
              <a:rPr lang="pl-PL" sz="3200" b="0" dirty="0" smtClean="0">
                <a:solidFill>
                  <a:schemeClr val="bg1"/>
                </a:solidFill>
                <a:effectLst/>
              </a:rPr>
              <a:t>Razvienite formi na proizvodstvo gi sledi razvivaweto na smetkovodstvoto, {to od svoja strana predizvikuva razvoj na revizorskata funkcija kako ~uvar na objektivnosta i ~esnosta na smetkovoditelite. </a:t>
            </a:r>
            <a:endParaRPr lang="en-US" sz="3200" b="0" dirty="0">
              <a:solidFill>
                <a:schemeClr val="bg1"/>
              </a:solidFill>
              <a:effectLst/>
              <a:latin typeface="Macedonian Helv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3124200"/>
            <a:ext cx="8686800" cy="3733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</a:rPr>
              <a:t>Zabrzaniot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razvoj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revizorskata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profesija</a:t>
            </a:r>
            <a:r>
              <a:rPr lang="en-US" sz="3200" dirty="0" smtClean="0">
                <a:solidFill>
                  <a:schemeClr val="bg1"/>
                </a:solidFill>
              </a:rPr>
              <a:t> e </a:t>
            </a:r>
            <a:r>
              <a:rPr lang="en-US" sz="3200" dirty="0" err="1" smtClean="0">
                <a:solidFill>
                  <a:schemeClr val="bg1"/>
                </a:solidFill>
              </a:rPr>
              <a:t>determiniran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od</a:t>
            </a:r>
            <a:r>
              <a:rPr lang="en-US" sz="3200" dirty="0" smtClean="0">
                <a:solidFill>
                  <a:schemeClr val="bg1"/>
                </a:solidFill>
              </a:rPr>
              <a:t> s# </a:t>
            </a:r>
            <a:r>
              <a:rPr lang="en-US" sz="3200" dirty="0" err="1" smtClean="0">
                <a:solidFill>
                  <a:schemeClr val="bg1"/>
                </a:solidFill>
              </a:rPr>
              <a:t>pogolemiot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stepen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odvojuvawe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upravuva~kata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od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sopstveni~kata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funkcija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pretprijatijata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kako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zgolemuvaweto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kompleksnosta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pretprijatijata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VIDOVI REVIZIJA I REVIZORI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819400"/>
          </a:xfrm>
        </p:spPr>
        <p:txBody>
          <a:bodyPr numCol="1"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</a:rPr>
              <a:t>Od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</a:rPr>
              <a:t>aspekt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</a:rPr>
              <a:t>na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</a:rPr>
              <a:t>objektot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</a:rPr>
              <a:t>na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</a:rPr>
              <a:t>revidirawe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:</a:t>
            </a:r>
          </a:p>
          <a:p>
            <a:pPr lvl="0"/>
            <a:r>
              <a:rPr lang="en-US" sz="3200" dirty="0" err="1" smtClean="0"/>
              <a:t>revizija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finansiski</a:t>
            </a:r>
            <a:r>
              <a:rPr lang="en-US" sz="3200" dirty="0" smtClean="0"/>
              <a:t> </a:t>
            </a:r>
            <a:r>
              <a:rPr lang="en-US" sz="3200" dirty="0" err="1" smtClean="0"/>
              <a:t>izve</a:t>
            </a:r>
            <a:r>
              <a:rPr lang="en-US" sz="3200" dirty="0" smtClean="0"/>
              <a:t>{tai</a:t>
            </a:r>
          </a:p>
          <a:p>
            <a:pPr lvl="0"/>
            <a:r>
              <a:rPr lang="en-US" sz="3200" dirty="0" err="1" smtClean="0"/>
              <a:t>revizija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usoglasenost</a:t>
            </a:r>
            <a:endParaRPr lang="en-US" sz="3200" dirty="0" smtClean="0"/>
          </a:p>
          <a:p>
            <a:pPr lvl="0"/>
            <a:r>
              <a:rPr lang="en-US" sz="3200" dirty="0" err="1" smtClean="0"/>
              <a:t>revizija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raboteweto</a:t>
            </a:r>
            <a:endParaRPr lang="en-US" sz="3200" dirty="0" smtClean="0"/>
          </a:p>
          <a:p>
            <a:pPr lvl="0"/>
            <a:r>
              <a:rPr lang="en-US" sz="3200" dirty="0" err="1" smtClean="0"/>
              <a:t>sudska</a:t>
            </a:r>
            <a:r>
              <a:rPr lang="en-US" sz="3200" dirty="0" smtClean="0"/>
              <a:t> </a:t>
            </a:r>
            <a:r>
              <a:rPr lang="en-US" sz="3200" dirty="0" err="1" smtClean="0"/>
              <a:t>revizija</a:t>
            </a:r>
            <a:r>
              <a:rPr lang="en-US" sz="3200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052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Spored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organot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koj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ja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sproveduva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eksterna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interna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Macedonian Helv" pitchFamily="34" charset="0"/>
                <a:ea typeface="Times New Roman" pitchFamily="18" charset="0"/>
                <a:cs typeface="Macedonian Helv" pitchFamily="34" charset="0"/>
              </a:rPr>
              <a:t>revizija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Macedonian Helv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0292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err="1" smtClean="0">
                <a:solidFill>
                  <a:schemeClr val="accent2"/>
                </a:solidFill>
                <a:latin typeface="Macedonian Helv" pitchFamily="34" charset="0"/>
                <a:ea typeface="Times New Roman" pitchFamily="18" charset="0"/>
                <a:cs typeface="Calibri" pitchFamily="34" charset="0"/>
              </a:rPr>
              <a:t>Spored</a:t>
            </a:r>
            <a:r>
              <a:rPr lang="es-ES" sz="3200" dirty="0" smtClean="0">
                <a:solidFill>
                  <a:schemeClr val="accent2"/>
                </a:solidFill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s-ES" sz="3200" dirty="0" err="1" smtClean="0">
                <a:solidFill>
                  <a:schemeClr val="accent2"/>
                </a:solidFill>
                <a:latin typeface="Macedonian Helv" pitchFamily="34" charset="0"/>
                <a:ea typeface="Times New Roman" pitchFamily="18" charset="0"/>
                <a:cs typeface="Calibri" pitchFamily="34" charset="0"/>
              </a:rPr>
              <a:t>podra~jeto</a:t>
            </a:r>
            <a:r>
              <a:rPr lang="es-ES" sz="3200" dirty="0" smtClean="0">
                <a:solidFill>
                  <a:schemeClr val="accent2"/>
                </a:solidFill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s-ES" sz="3200" dirty="0" err="1" smtClean="0">
                <a:solidFill>
                  <a:schemeClr val="accent2"/>
                </a:solidFill>
                <a:latin typeface="Macedonian Helv" pitchFamily="34" charset="0"/>
                <a:ea typeface="Times New Roman" pitchFamily="18" charset="0"/>
                <a:cs typeface="Calibri" pitchFamily="34" charset="0"/>
              </a:rPr>
              <a:t>na</a:t>
            </a:r>
            <a:r>
              <a:rPr lang="es-ES" sz="3200" dirty="0" smtClean="0">
                <a:solidFill>
                  <a:schemeClr val="accent2"/>
                </a:solidFill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s-ES" sz="3200" dirty="0" err="1" smtClean="0">
                <a:solidFill>
                  <a:schemeClr val="accent2"/>
                </a:solidFill>
                <a:latin typeface="Macedonian Helv" pitchFamily="34" charset="0"/>
                <a:ea typeface="Times New Roman" pitchFamily="18" charset="0"/>
                <a:cs typeface="Calibri" pitchFamily="34" charset="0"/>
              </a:rPr>
              <a:t>ispituvawe</a:t>
            </a:r>
            <a:r>
              <a:rPr lang="es-ES" sz="3200" dirty="0" smtClean="0">
                <a:solidFill>
                  <a:schemeClr val="accent2"/>
                </a:solidFill>
                <a:latin typeface="Macedonian Helv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lang="en-US" sz="3200" dirty="0" smtClean="0">
              <a:solidFill>
                <a:schemeClr val="accent2">
                  <a:lumMod val="40000"/>
                  <a:lumOff val="60000"/>
                </a:schemeClr>
              </a:solidFill>
              <a:latin typeface="Macedonian Helv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  <a:ea typeface="Times New Roman" pitchFamily="18" charset="0"/>
                <a:cs typeface="Calibri" pitchFamily="34" charset="0"/>
              </a:rPr>
              <a:t>komercijalna</a:t>
            </a:r>
            <a:r>
              <a:rPr lang="es-E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s-E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</a:t>
            </a:r>
            <a:endParaRPr lang="en-US" sz="3200" dirty="0" smtClean="0">
              <a:solidFill>
                <a:schemeClr val="accent2">
                  <a:lumMod val="40000"/>
                  <a:lumOff val="60000"/>
                </a:schemeClr>
              </a:solidFill>
              <a:latin typeface="Macedonian Helv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  <a:ea typeface="Times New Roman" pitchFamily="18" charset="0"/>
                <a:cs typeface="Calibri" pitchFamily="34" charset="0"/>
              </a:rPr>
              <a:t>dr`avna</a:t>
            </a:r>
            <a:r>
              <a:rPr lang="es-E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s-E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cedonian Helv" pitchFamily="34" charset="0"/>
                <a:ea typeface="Times New Roman" pitchFamily="18" charset="0"/>
                <a:cs typeface="Calibri" pitchFamily="34" charset="0"/>
              </a:rPr>
              <a:t>revizija</a:t>
            </a:r>
            <a:endParaRPr lang="es-ES" sz="3200" dirty="0" smtClean="0">
              <a:solidFill>
                <a:schemeClr val="accent2">
                  <a:lumMod val="40000"/>
                  <a:lumOff val="60000"/>
                </a:schemeClr>
              </a:solidFill>
              <a:latin typeface="Macedonian Helv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5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ustom 1">
      <a:majorFont>
        <a:latin typeface="Macedonian Helv"/>
        <a:ea typeface=""/>
        <a:cs typeface=""/>
      </a:majorFont>
      <a:minorFont>
        <a:latin typeface="Macedonian Helv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ex">
  <a:themeElements>
    <a:clrScheme name="Custom 5">
      <a:dk1>
        <a:sysClr val="windowText" lastClr="000000"/>
      </a:dk1>
      <a:lt1>
        <a:srgbClr val="F2F2F2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olstice">
  <a:themeElements>
    <a:clrScheme name="Custom 5">
      <a:dk1>
        <a:sysClr val="windowText" lastClr="000000"/>
      </a:dk1>
      <a:lt1>
        <a:srgbClr val="F2F2F2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aper">
  <a:themeElements>
    <a:clrScheme name="Custom 8">
      <a:dk1>
        <a:sysClr val="windowText" lastClr="000000"/>
      </a:dk1>
      <a:lt1>
        <a:srgbClr val="D9D9D9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5.xml><?xml version="1.0" encoding="utf-8"?>
<a:themeOverride xmlns:a="http://schemas.openxmlformats.org/drawingml/2006/main">
  <a:clrScheme name="Custom 5">
    <a:dk1>
      <a:sysClr val="windowText" lastClr="000000"/>
    </a:dk1>
    <a:lt1>
      <a:srgbClr val="F2F2F2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6.xml><?xml version="1.0" encoding="utf-8"?>
<a:themeOverride xmlns:a="http://schemas.openxmlformats.org/drawingml/2006/main">
  <a:clrScheme name="Custom 5">
    <a:dk1>
      <a:sysClr val="windowText" lastClr="000000"/>
    </a:dk1>
    <a:lt1>
      <a:srgbClr val="F2F2F2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7.xml><?xml version="1.0" encoding="utf-8"?>
<a:themeOverride xmlns:a="http://schemas.openxmlformats.org/drawingml/2006/main">
  <a:clrScheme name="Custom 5">
    <a:dk1>
      <a:sysClr val="windowText" lastClr="000000"/>
    </a:dk1>
    <a:lt1>
      <a:srgbClr val="F2F2F2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8.xml><?xml version="1.0" encoding="utf-8"?>
<a:themeOverride xmlns:a="http://schemas.openxmlformats.org/drawingml/2006/main">
  <a:clrScheme name="Custom 5">
    <a:dk1>
      <a:sysClr val="windowText" lastClr="000000"/>
    </a:dk1>
    <a:lt1>
      <a:srgbClr val="F2F2F2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9.xml><?xml version="1.0" encoding="utf-8"?>
<a:themeOverride xmlns:a="http://schemas.openxmlformats.org/drawingml/2006/main">
  <a:clrScheme name="Custom 5">
    <a:dk1>
      <a:sysClr val="windowText" lastClr="000000"/>
    </a:dk1>
    <a:lt1>
      <a:srgbClr val="F2F2F2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0.xml><?xml version="1.0" encoding="utf-8"?>
<a:themeOverride xmlns:a="http://schemas.openxmlformats.org/drawingml/2006/main">
  <a:clrScheme name="Custom 5">
    <a:dk1>
      <a:sysClr val="windowText" lastClr="000000"/>
    </a:dk1>
    <a:lt1>
      <a:srgbClr val="F2F2F2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1.xml><?xml version="1.0" encoding="utf-8"?>
<a:themeOverride xmlns:a="http://schemas.openxmlformats.org/drawingml/2006/main">
  <a:clrScheme name="Custom 5">
    <a:dk1>
      <a:sysClr val="windowText" lastClr="000000"/>
    </a:dk1>
    <a:lt1>
      <a:srgbClr val="F2F2F2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2.xml><?xml version="1.0" encoding="utf-8"?>
<a:themeOverride xmlns:a="http://schemas.openxmlformats.org/drawingml/2006/main">
  <a:clrScheme name="Custom 5">
    <a:dk1>
      <a:sysClr val="windowText" lastClr="000000"/>
    </a:dk1>
    <a:lt1>
      <a:srgbClr val="F2F2F2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9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3589</TotalTime>
  <Words>5858</Words>
  <Application>Microsoft Office PowerPoint</Application>
  <PresentationFormat>On-screen Show (4:3)</PresentationFormat>
  <Paragraphs>1273</Paragraphs>
  <Slides>67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Apex</vt:lpstr>
      <vt:lpstr>Civic</vt:lpstr>
      <vt:lpstr>1_Apex</vt:lpstr>
      <vt:lpstr>Foundry</vt:lpstr>
      <vt:lpstr>Trek</vt:lpstr>
      <vt:lpstr>Solstice</vt:lpstr>
      <vt:lpstr>Paper</vt:lpstr>
      <vt:lpstr>2_Apex</vt:lpstr>
      <vt:lpstr>   ,UNIVERZITET “Sv. KIRIL I METODIJ” – Skopje EKONOMSKI FAKULTET SKOPJE    MESTOTO I ULOGATA NA MALITE REVIZORSKI DRU[TVA   VO REPUBLIKA MAKEDONIJA VO REVIZIJATA   NA BANKITE I [TEDILNICITE  Magisterski trud na poslediplomski studii  od MONETARNA EKONOMIJA  K a n d i d a t,                                                                           M e n t o r,                   Risto Kotev                                                              prof. d-r Qube Trpeski   S k o p j e,  d e k e m v r i  2 0 1 1 </vt:lpstr>
      <vt:lpstr>Slide 2</vt:lpstr>
      <vt:lpstr>Slide 3</vt:lpstr>
      <vt:lpstr>Slide 4</vt:lpstr>
      <vt:lpstr>Slide 5</vt:lpstr>
      <vt:lpstr>Slide 6</vt:lpstr>
      <vt:lpstr>POJAVA NA REVIZIJATA</vt:lpstr>
      <vt:lpstr>Razvienite formi na proizvodstvo gi sledi razvivaweto na smetkovodstvoto, {to od svoja strana predizvikuva razvoj na revizorskata funkcija kako ~uvar na objektivnosta i ~esnosta na smetkovoditelite. </vt:lpstr>
      <vt:lpstr>VIDOVI REVIZIJA I REVIZORI</vt:lpstr>
      <vt:lpstr>Slide 10</vt:lpstr>
      <vt:lpstr>KORISNICI I KORIST OD REVIDIRANITE FINANSISKI IZVE[TAI</vt:lpstr>
      <vt:lpstr>BAZELSKI STANDARDI</vt:lpstr>
      <vt:lpstr>              Komitetot gi definira tehnikite so koi bi se ostvarile postavenite celi:</vt:lpstr>
      <vt:lpstr>Vo juli 1988 godina be{e donesen set standardi nare~en Bazel I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   ,UNIVERZITET “Sv. KIRIL I METODIJ” – Skopje EKONOMSKI FAKULTET SKOPJE    MESTOTO I ULOGATA NA MALITE REVIZORSKI DRU[TVA   VO REPUBLIKA MAKEDONIJA VO REVIZIJATA   NA BANKITE I [TEDILNICITE  Magisterski trud na poslediplomski studii  od MONETARNA EKONOMIJA  K a n d i d a t,                                                                           M e n t o r,                   Risto Kotev                                                              prof. d-r Qube Trpeski   S k o p j e,  d e k e m v r i  2 0 1 1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,MESTOTO I ULOGATA NA MALITE REVIZORSKI DRU[TVA   VO REPUBLIKA MAKEDONIJA VO REVIZIJATA   NA BANKITE I [TEDILNICITE</dc:title>
  <dc:creator>Risto</dc:creator>
  <cp:lastModifiedBy>Risto</cp:lastModifiedBy>
  <cp:revision>261</cp:revision>
  <dcterms:created xsi:type="dcterms:W3CDTF">2006-08-16T00:00:00Z</dcterms:created>
  <dcterms:modified xsi:type="dcterms:W3CDTF">2012-03-10T23:50:09Z</dcterms:modified>
</cp:coreProperties>
</file>